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52" r:id="rId1"/>
  </p:sldMasterIdLst>
  <p:notesMasterIdLst>
    <p:notesMasterId r:id="rId19"/>
  </p:notesMasterIdLst>
  <p:handoutMasterIdLst>
    <p:handoutMasterId r:id="rId20"/>
  </p:handoutMasterIdLst>
  <p:sldIdLst>
    <p:sldId id="277" r:id="rId2"/>
    <p:sldId id="485" r:id="rId3"/>
    <p:sldId id="487" r:id="rId4"/>
    <p:sldId id="488" r:id="rId5"/>
    <p:sldId id="486" r:id="rId6"/>
    <p:sldId id="489" r:id="rId7"/>
    <p:sldId id="492" r:id="rId8"/>
    <p:sldId id="493" r:id="rId9"/>
    <p:sldId id="500" r:id="rId10"/>
    <p:sldId id="490" r:id="rId11"/>
    <p:sldId id="491" r:id="rId12"/>
    <p:sldId id="495" r:id="rId13"/>
    <p:sldId id="496" r:id="rId14"/>
    <p:sldId id="497" r:id="rId15"/>
    <p:sldId id="498" r:id="rId16"/>
    <p:sldId id="499" r:id="rId17"/>
    <p:sldId id="501" r:id="rId18"/>
  </p:sldIdLst>
  <p:sldSz cx="9144000" cy="6858000" type="screen4x3"/>
  <p:notesSz cx="7099300" cy="10234613"/>
  <p:custDataLst>
    <p:tags r:id="rId21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Lucida Grande" pitchFamily="-110" charset="0"/>
        <a:ea typeface="ＭＳ Ｐゴシック" pitchFamily="-92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Lucida Grande" pitchFamily="-110" charset="0"/>
        <a:ea typeface="ＭＳ Ｐゴシック" pitchFamily="-92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Lucida Grande" pitchFamily="-110" charset="0"/>
        <a:ea typeface="ＭＳ Ｐゴシック" pitchFamily="-92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Lucida Grande" pitchFamily="-110" charset="0"/>
        <a:ea typeface="ＭＳ Ｐゴシック" pitchFamily="-92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Lucida Grande" pitchFamily="-110" charset="0"/>
        <a:ea typeface="ＭＳ Ｐゴシック" pitchFamily="-92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Lucida Grande" pitchFamily="-110" charset="0"/>
        <a:ea typeface="ＭＳ Ｐゴシック" pitchFamily="-92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Lucida Grande" pitchFamily="-110" charset="0"/>
        <a:ea typeface="ＭＳ Ｐゴシック" pitchFamily="-92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Lucida Grande" pitchFamily="-110" charset="0"/>
        <a:ea typeface="ＭＳ Ｐゴシック" pitchFamily="-92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Lucida Grande" pitchFamily="-110" charset="0"/>
        <a:ea typeface="ＭＳ Ｐゴシック" pitchFamily="-92" charset="-128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zione predefinita" id="{FEAB4B3A-EA50-7741-A22D-E8C85B2E17F9}">
          <p14:sldIdLst>
            <p14:sldId id="277"/>
            <p14:sldId id="485"/>
            <p14:sldId id="487"/>
            <p14:sldId id="488"/>
            <p14:sldId id="486"/>
            <p14:sldId id="489"/>
            <p14:sldId id="492"/>
            <p14:sldId id="493"/>
            <p14:sldId id="500"/>
            <p14:sldId id="490"/>
            <p14:sldId id="491"/>
            <p14:sldId id="495"/>
            <p14:sldId id="496"/>
            <p14:sldId id="497"/>
            <p14:sldId id="498"/>
            <p14:sldId id="499"/>
            <p14:sldId id="50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3300"/>
    <a:srgbClr val="FF9900"/>
    <a:srgbClr val="003366"/>
    <a:srgbClr val="6A91FF"/>
    <a:srgbClr val="FFCC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Stile medio 4 - Color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284E427A-3D55-4303-BF80-6455036E1DE7}" styleName="Stile con tema 1 - Colore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5DA37D80-6434-44D0-A028-1B22A696006F}" styleName="Stile chiaro 3 - Colore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ED083AE6-46FA-4A59-8FB0-9F97EB10719F}" styleName="Stile chiaro 3 - Colore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21E4AEA4-8DFA-4A89-87EB-49C32662AFE0}" styleName="Stile medio 2 - Color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Stile medio 2 - Colore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634"/>
    <p:restoredTop sz="95321"/>
  </p:normalViewPr>
  <p:slideViewPr>
    <p:cSldViewPr snapToGrid="0">
      <p:cViewPr>
        <p:scale>
          <a:sx n="100" d="100"/>
          <a:sy n="100" d="100"/>
        </p:scale>
        <p:origin x="1776" y="3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1" y="1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handoutMaster" Target="handoutMasters/handoutMaster1.xml"/><Relationship Id="rId21" Type="http://schemas.openxmlformats.org/officeDocument/2006/relationships/tags" Target="tags/tag1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498850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57" tIns="48229" rIns="96457" bIns="48229" numCol="1" anchor="t" anchorCtr="0" compatLnSpc="1">
            <a:prstTxWarp prst="textNoShape">
              <a:avLst/>
            </a:prstTxWarp>
          </a:bodyPr>
          <a:lstStyle>
            <a:lvl1pPr defTabSz="965200">
              <a:defRPr sz="1100">
                <a:latin typeface="Trebuchet MS" pitchFamily="-110" charset="0"/>
              </a:defRPr>
            </a:lvl1pPr>
          </a:lstStyle>
          <a:p>
            <a:pPr>
              <a:defRPr/>
            </a:pPr>
            <a:r>
              <a:rPr lang="en-US" altLang="it-IT"/>
              <a:t>Process synchronization</a:t>
            </a:r>
          </a:p>
        </p:txBody>
      </p:sp>
      <p:sp>
        <p:nvSpPr>
          <p:cNvPr id="4301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579813" y="0"/>
            <a:ext cx="3519487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57" tIns="48229" rIns="96457" bIns="48229" numCol="1" anchor="t" anchorCtr="0" compatLnSpc="1">
            <a:prstTxWarp prst="textNoShape">
              <a:avLst/>
            </a:prstTxWarp>
          </a:bodyPr>
          <a:lstStyle>
            <a:lvl1pPr algn="r" defTabSz="965200">
              <a:defRPr sz="1100">
                <a:latin typeface="Trebuchet MS" pitchFamily="-110" charset="0"/>
              </a:defRPr>
            </a:lvl1pPr>
          </a:lstStyle>
          <a:p>
            <a:pPr>
              <a:defRPr/>
            </a:pPr>
            <a:r>
              <a:rPr lang="en-US" altLang="it-IT"/>
              <a:t>Operating System</a:t>
            </a:r>
          </a:p>
        </p:txBody>
      </p:sp>
      <p:sp>
        <p:nvSpPr>
          <p:cNvPr id="4301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3438"/>
            <a:ext cx="5370513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57" tIns="48229" rIns="96457" bIns="48229" numCol="1" anchor="b" anchorCtr="0" compatLnSpc="1">
            <a:prstTxWarp prst="textNoShape">
              <a:avLst/>
            </a:prstTxWarp>
          </a:bodyPr>
          <a:lstStyle>
            <a:lvl1pPr defTabSz="965200">
              <a:defRPr sz="1100">
                <a:latin typeface="Trebuchet MS" pitchFamily="-110" charset="0"/>
              </a:defRPr>
            </a:lvl1pPr>
          </a:lstStyle>
          <a:p>
            <a:pPr>
              <a:defRPr/>
            </a:pPr>
            <a:r>
              <a:rPr lang="en-US" altLang="it-IT"/>
              <a:t>© 2005 William Fornaciari</a:t>
            </a:r>
          </a:p>
        </p:txBody>
      </p:sp>
      <p:sp>
        <p:nvSpPr>
          <p:cNvPr id="4301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532438" y="9723438"/>
            <a:ext cx="1566862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57" tIns="48229" rIns="96457" bIns="48229" numCol="1" anchor="b" anchorCtr="0" compatLnSpc="1">
            <a:prstTxWarp prst="textNoShape">
              <a:avLst/>
            </a:prstTxWarp>
          </a:bodyPr>
          <a:lstStyle>
            <a:lvl1pPr algn="r" defTabSz="965200">
              <a:defRPr sz="1100">
                <a:latin typeface="Trebuchet MS" pitchFamily="-110" charset="0"/>
              </a:defRPr>
            </a:lvl1pPr>
          </a:lstStyle>
          <a:p>
            <a:pPr>
              <a:defRPr/>
            </a:pPr>
            <a:fld id="{81DA7548-C3AC-4C08-BF30-C64168C28791}" type="slidenum">
              <a:rPr lang="en-US" altLang="it-IT"/>
              <a:pPr>
                <a:defRPr/>
              </a:pPr>
              <a:t>‹n.›</a:t>
            </a:fld>
            <a:endParaRPr lang="en-US" altLang="it-IT"/>
          </a:p>
        </p:txBody>
      </p:sp>
    </p:spTree>
    <p:extLst>
      <p:ext uri="{BB962C8B-B14F-4D97-AF65-F5344CB8AC3E}">
        <p14:creationId xmlns:p14="http://schemas.microsoft.com/office/powerpoint/2010/main" val="158592638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92450" cy="503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57" tIns="48229" rIns="96457" bIns="48229" numCol="1" anchor="t" anchorCtr="0" compatLnSpc="1">
            <a:prstTxWarp prst="textNoShape">
              <a:avLst/>
            </a:prstTxWarp>
          </a:bodyPr>
          <a:lstStyle>
            <a:lvl1pPr defTabSz="965200">
              <a:defRPr sz="1300">
                <a:latin typeface="Times New Roman" pitchFamily="-110" charset="0"/>
              </a:defRPr>
            </a:lvl1pPr>
          </a:lstStyle>
          <a:p>
            <a:pPr>
              <a:defRPr/>
            </a:pPr>
            <a:r>
              <a:rPr lang="en-US" altLang="it-IT"/>
              <a:t>Process synchronization</a:t>
            </a:r>
          </a:p>
        </p:txBody>
      </p:sp>
      <p:sp>
        <p:nvSpPr>
          <p:cNvPr id="4403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8" y="0"/>
            <a:ext cx="3094037" cy="503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57" tIns="48229" rIns="96457" bIns="48229" numCol="1" anchor="t" anchorCtr="0" compatLnSpc="1">
            <a:prstTxWarp prst="textNoShape">
              <a:avLst/>
            </a:prstTxWarp>
          </a:bodyPr>
          <a:lstStyle>
            <a:lvl1pPr algn="r" defTabSz="965200">
              <a:defRPr sz="1300">
                <a:latin typeface="Times New Roman" pitchFamily="-110" charset="0"/>
              </a:defRPr>
            </a:lvl1pPr>
          </a:lstStyle>
          <a:p>
            <a:pPr>
              <a:defRPr/>
            </a:pPr>
            <a:r>
              <a:rPr lang="en-US" altLang="it-IT"/>
              <a:t>Operating System</a:t>
            </a:r>
          </a:p>
        </p:txBody>
      </p:sp>
      <p:sp>
        <p:nvSpPr>
          <p:cNvPr id="1843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79488" y="757238"/>
            <a:ext cx="5151437" cy="38639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403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27100" y="4870450"/>
            <a:ext cx="5257800" cy="4621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57" tIns="48229" rIns="96457" bIns="4822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it-IT" noProof="0" smtClean="0"/>
              <a:t>Click to edit Master text styles</a:t>
            </a:r>
          </a:p>
          <a:p>
            <a:pPr lvl="1"/>
            <a:r>
              <a:rPr lang="en-US" altLang="it-IT" noProof="0" smtClean="0"/>
              <a:t>Second level</a:t>
            </a:r>
          </a:p>
          <a:p>
            <a:pPr lvl="2"/>
            <a:r>
              <a:rPr lang="en-US" altLang="it-IT" noProof="0" smtClean="0"/>
              <a:t>Third level</a:t>
            </a:r>
          </a:p>
          <a:p>
            <a:pPr lvl="3"/>
            <a:r>
              <a:rPr lang="en-US" altLang="it-IT" noProof="0" smtClean="0"/>
              <a:t>Fourth level</a:t>
            </a:r>
          </a:p>
          <a:p>
            <a:pPr lvl="4"/>
            <a:r>
              <a:rPr lang="en-US" altLang="it-IT" noProof="0" smtClean="0"/>
              <a:t>Fifth level</a:t>
            </a:r>
          </a:p>
        </p:txBody>
      </p:sp>
      <p:sp>
        <p:nvSpPr>
          <p:cNvPr id="4403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45663"/>
            <a:ext cx="3092450" cy="501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57" tIns="48229" rIns="96457" bIns="48229" numCol="1" anchor="b" anchorCtr="0" compatLnSpc="1">
            <a:prstTxWarp prst="textNoShape">
              <a:avLst/>
            </a:prstTxWarp>
          </a:bodyPr>
          <a:lstStyle>
            <a:lvl1pPr defTabSz="965200">
              <a:defRPr sz="1300">
                <a:latin typeface="Times New Roman" pitchFamily="-110" charset="0"/>
              </a:defRPr>
            </a:lvl1pPr>
          </a:lstStyle>
          <a:p>
            <a:pPr>
              <a:defRPr/>
            </a:pPr>
            <a:r>
              <a:rPr lang="en-US" altLang="it-IT"/>
              <a:t>© 2005 William Fornaciari</a:t>
            </a:r>
          </a:p>
        </p:txBody>
      </p:sp>
      <p:sp>
        <p:nvSpPr>
          <p:cNvPr id="4403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8" y="9745663"/>
            <a:ext cx="3094037" cy="501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57" tIns="48229" rIns="96457" bIns="48229" numCol="1" anchor="b" anchorCtr="0" compatLnSpc="1">
            <a:prstTxWarp prst="textNoShape">
              <a:avLst/>
            </a:prstTxWarp>
          </a:bodyPr>
          <a:lstStyle>
            <a:lvl1pPr algn="r" defTabSz="965200">
              <a:defRPr sz="1300">
                <a:latin typeface="Times New Roman" pitchFamily="-110" charset="0"/>
              </a:defRPr>
            </a:lvl1pPr>
          </a:lstStyle>
          <a:p>
            <a:pPr>
              <a:defRPr/>
            </a:pPr>
            <a:fld id="{0DDD85DA-EC9E-466A-95B1-99F639DEB3EC}" type="slidenum">
              <a:rPr lang="en-US" altLang="it-IT"/>
              <a:pPr>
                <a:defRPr/>
              </a:pPr>
              <a:t>‹n.›</a:t>
            </a:fld>
            <a:endParaRPr lang="en-US" altLang="it-IT"/>
          </a:p>
        </p:txBody>
      </p:sp>
    </p:spTree>
    <p:extLst>
      <p:ext uri="{BB962C8B-B14F-4D97-AF65-F5344CB8AC3E}">
        <p14:creationId xmlns:p14="http://schemas.microsoft.com/office/powerpoint/2010/main" val="2010728966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ヒラギノ角ゴ Pro W3" charset="-128"/>
        <a:cs typeface="ヒラギノ角ゴ Pro W3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ヒラギノ角ゴ Pro W3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ヒラギノ角ゴ Pro W3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ヒラギノ角ゴ Pro W3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ヒラギノ角ゴ Pro W3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-110" charset="0"/>
                <a:ea typeface="ヒラギノ角ゴ Pro W3" pitchFamily="-110" charset="-128"/>
              </a:defRPr>
            </a:lvl1pPr>
            <a:lvl2pPr marL="37931725" indent="-37474525" defTabSz="9652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-110" charset="0"/>
                <a:ea typeface="ヒラギノ角ゴ Pro W3" pitchFamily="-110" charset="-128"/>
              </a:defRPr>
            </a:lvl2pPr>
            <a:lvl3pPr marL="1143000" indent="-228600" defTabSz="9652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-110" charset="0"/>
                <a:ea typeface="ヒラギノ角ゴ Pro W3" pitchFamily="-110" charset="-128"/>
              </a:defRPr>
            </a:lvl3pPr>
            <a:lvl4pPr marL="1600200" indent="-228600" defTabSz="9652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-110" charset="0"/>
                <a:ea typeface="ヒラギノ角ゴ Pro W3" pitchFamily="-110" charset="-128"/>
              </a:defRPr>
            </a:lvl4pPr>
            <a:lvl5pPr marL="2057400" indent="-228600" defTabSz="9652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-110" charset="0"/>
                <a:ea typeface="ヒラギノ角ゴ Pro W3" pitchFamily="-110" charset="-128"/>
              </a:defRPr>
            </a:lvl5pPr>
            <a:lvl6pPr marL="25146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-110" charset="0"/>
                <a:ea typeface="ヒラギノ角ゴ Pro W3" pitchFamily="-110" charset="-128"/>
              </a:defRPr>
            </a:lvl6pPr>
            <a:lvl7pPr marL="29718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-110" charset="0"/>
                <a:ea typeface="ヒラギノ角ゴ Pro W3" pitchFamily="-110" charset="-128"/>
              </a:defRPr>
            </a:lvl7pPr>
            <a:lvl8pPr marL="34290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-110" charset="0"/>
                <a:ea typeface="ヒラギノ角ゴ Pro W3" pitchFamily="-110" charset="-128"/>
              </a:defRPr>
            </a:lvl8pPr>
            <a:lvl9pPr marL="38862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-110" charset="0"/>
                <a:ea typeface="ヒラギノ角ゴ Pro W3" pitchFamily="-110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it-IT" sz="1300" smtClean="0">
                <a:ea typeface="ＭＳ Ｐゴシック" pitchFamily="-92" charset="-128"/>
              </a:rPr>
              <a:t>Process synchronization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-110" charset="0"/>
                <a:ea typeface="ヒラギノ角ゴ Pro W3" pitchFamily="-110" charset="-128"/>
              </a:defRPr>
            </a:lvl1pPr>
            <a:lvl2pPr marL="37931725" indent="-37474525" defTabSz="9652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-110" charset="0"/>
                <a:ea typeface="ヒラギノ角ゴ Pro W3" pitchFamily="-110" charset="-128"/>
              </a:defRPr>
            </a:lvl2pPr>
            <a:lvl3pPr marL="1143000" indent="-228600" defTabSz="9652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-110" charset="0"/>
                <a:ea typeface="ヒラギノ角ゴ Pro W3" pitchFamily="-110" charset="-128"/>
              </a:defRPr>
            </a:lvl3pPr>
            <a:lvl4pPr marL="1600200" indent="-228600" defTabSz="9652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-110" charset="0"/>
                <a:ea typeface="ヒラギノ角ゴ Pro W3" pitchFamily="-110" charset="-128"/>
              </a:defRPr>
            </a:lvl4pPr>
            <a:lvl5pPr marL="2057400" indent="-228600" defTabSz="9652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-110" charset="0"/>
                <a:ea typeface="ヒラギノ角ゴ Pro W3" pitchFamily="-110" charset="-128"/>
              </a:defRPr>
            </a:lvl5pPr>
            <a:lvl6pPr marL="25146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-110" charset="0"/>
                <a:ea typeface="ヒラギノ角ゴ Pro W3" pitchFamily="-110" charset="-128"/>
              </a:defRPr>
            </a:lvl6pPr>
            <a:lvl7pPr marL="29718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-110" charset="0"/>
                <a:ea typeface="ヒラギノ角ゴ Pro W3" pitchFamily="-110" charset="-128"/>
              </a:defRPr>
            </a:lvl7pPr>
            <a:lvl8pPr marL="34290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-110" charset="0"/>
                <a:ea typeface="ヒラギノ角ゴ Pro W3" pitchFamily="-110" charset="-128"/>
              </a:defRPr>
            </a:lvl8pPr>
            <a:lvl9pPr marL="38862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-110" charset="0"/>
                <a:ea typeface="ヒラギノ角ゴ Pro W3" pitchFamily="-110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it-IT" sz="1300" smtClean="0">
                <a:ea typeface="ＭＳ Ｐゴシック" pitchFamily="-92" charset="-128"/>
              </a:rPr>
              <a:t>Operating System</a:t>
            </a:r>
          </a:p>
        </p:txBody>
      </p:sp>
      <p:sp>
        <p:nvSpPr>
          <p:cNvPr id="1946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-110" charset="0"/>
                <a:ea typeface="ヒラギノ角ゴ Pro W3" pitchFamily="-110" charset="-128"/>
              </a:defRPr>
            </a:lvl1pPr>
            <a:lvl2pPr marL="37931725" indent="-37474525" defTabSz="9652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-110" charset="0"/>
                <a:ea typeface="ヒラギノ角ゴ Pro W3" pitchFamily="-110" charset="-128"/>
              </a:defRPr>
            </a:lvl2pPr>
            <a:lvl3pPr marL="1143000" indent="-228600" defTabSz="9652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-110" charset="0"/>
                <a:ea typeface="ヒラギノ角ゴ Pro W3" pitchFamily="-110" charset="-128"/>
              </a:defRPr>
            </a:lvl3pPr>
            <a:lvl4pPr marL="1600200" indent="-228600" defTabSz="9652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-110" charset="0"/>
                <a:ea typeface="ヒラギノ角ゴ Pro W3" pitchFamily="-110" charset="-128"/>
              </a:defRPr>
            </a:lvl4pPr>
            <a:lvl5pPr marL="2057400" indent="-228600" defTabSz="9652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-110" charset="0"/>
                <a:ea typeface="ヒラギノ角ゴ Pro W3" pitchFamily="-110" charset="-128"/>
              </a:defRPr>
            </a:lvl5pPr>
            <a:lvl6pPr marL="25146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-110" charset="0"/>
                <a:ea typeface="ヒラギノ角ゴ Pro W3" pitchFamily="-110" charset="-128"/>
              </a:defRPr>
            </a:lvl6pPr>
            <a:lvl7pPr marL="29718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-110" charset="0"/>
                <a:ea typeface="ヒラギノ角ゴ Pro W3" pitchFamily="-110" charset="-128"/>
              </a:defRPr>
            </a:lvl7pPr>
            <a:lvl8pPr marL="34290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-110" charset="0"/>
                <a:ea typeface="ヒラギノ角ゴ Pro W3" pitchFamily="-110" charset="-128"/>
              </a:defRPr>
            </a:lvl8pPr>
            <a:lvl9pPr marL="38862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-110" charset="0"/>
                <a:ea typeface="ヒラギノ角ゴ Pro W3" pitchFamily="-110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it-IT" sz="1300" smtClean="0">
                <a:ea typeface="ＭＳ Ｐゴシック" pitchFamily="-92" charset="-128"/>
              </a:rPr>
              <a:t>© 2005 William Fornaciari</a:t>
            </a:r>
          </a:p>
        </p:txBody>
      </p:sp>
      <p:sp>
        <p:nvSpPr>
          <p:cNvPr id="1946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-110" charset="0"/>
                <a:ea typeface="ヒラギノ角ゴ Pro W3" pitchFamily="-110" charset="-128"/>
              </a:defRPr>
            </a:lvl1pPr>
            <a:lvl2pPr marL="37931725" indent="-37474525" defTabSz="9652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-110" charset="0"/>
                <a:ea typeface="ヒラギノ角ゴ Pro W3" pitchFamily="-110" charset="-128"/>
              </a:defRPr>
            </a:lvl2pPr>
            <a:lvl3pPr marL="1143000" indent="-228600" defTabSz="9652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-110" charset="0"/>
                <a:ea typeface="ヒラギノ角ゴ Pro W3" pitchFamily="-110" charset="-128"/>
              </a:defRPr>
            </a:lvl3pPr>
            <a:lvl4pPr marL="1600200" indent="-228600" defTabSz="9652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-110" charset="0"/>
                <a:ea typeface="ヒラギノ角ゴ Pro W3" pitchFamily="-110" charset="-128"/>
              </a:defRPr>
            </a:lvl4pPr>
            <a:lvl5pPr marL="2057400" indent="-228600" defTabSz="9652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-110" charset="0"/>
                <a:ea typeface="ヒラギノ角ゴ Pro W3" pitchFamily="-110" charset="-128"/>
              </a:defRPr>
            </a:lvl5pPr>
            <a:lvl6pPr marL="25146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-110" charset="0"/>
                <a:ea typeface="ヒラギノ角ゴ Pro W3" pitchFamily="-110" charset="-128"/>
              </a:defRPr>
            </a:lvl6pPr>
            <a:lvl7pPr marL="29718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-110" charset="0"/>
                <a:ea typeface="ヒラギノ角ゴ Pro W3" pitchFamily="-110" charset="-128"/>
              </a:defRPr>
            </a:lvl7pPr>
            <a:lvl8pPr marL="34290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-110" charset="0"/>
                <a:ea typeface="ヒラギノ角ゴ Pro W3" pitchFamily="-110" charset="-128"/>
              </a:defRPr>
            </a:lvl8pPr>
            <a:lvl9pPr marL="38862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-110" charset="0"/>
                <a:ea typeface="ヒラギノ角ゴ Pro W3" pitchFamily="-110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fld id="{0FA1A9C8-57B2-4ADB-9B74-20AEA6A90793}" type="slidenum">
              <a:rPr lang="en-US" altLang="it-IT" sz="1300" smtClean="0">
                <a:ea typeface="ＭＳ Ｐゴシック" pitchFamily="-92" charset="-128"/>
              </a:rPr>
              <a:pPr eaLnBrk="1" hangingPunct="1">
                <a:spcBef>
                  <a:spcPct val="0"/>
                </a:spcBef>
              </a:pPr>
              <a:t>1</a:t>
            </a:fld>
            <a:endParaRPr lang="en-US" altLang="it-IT" sz="1300" smtClean="0">
              <a:ea typeface="ＭＳ Ｐゴシック" pitchFamily="-92" charset="-128"/>
            </a:endParaRPr>
          </a:p>
        </p:txBody>
      </p:sp>
      <p:sp>
        <p:nvSpPr>
          <p:cNvPr id="194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 altLang="it-IT" smtClean="0">
              <a:latin typeface="Times New Roman" pitchFamily="-110" charset="0"/>
              <a:ea typeface="ヒラギノ角ゴ Pro W3" pitchFamily="-11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440383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13.xml"/><Relationship Id="rId4" Type="http://schemas.openxmlformats.org/officeDocument/2006/relationships/slideMaster" Target="../slideMasters/slideMaster1.xml"/><Relationship Id="rId5" Type="http://schemas.openxmlformats.org/officeDocument/2006/relationships/image" Target="../media/image4.jpeg"/><Relationship Id="rId6" Type="http://schemas.openxmlformats.org/officeDocument/2006/relationships/image" Target="../media/image3.png"/><Relationship Id="rId1" Type="http://schemas.openxmlformats.org/officeDocument/2006/relationships/tags" Target="../tags/tag11.xml"/><Relationship Id="rId2" Type="http://schemas.openxmlformats.org/officeDocument/2006/relationships/tags" Target="../tags/tag12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tags" Target="../tags/tag30.xml"/><Relationship Id="rId2" Type="http://schemas.openxmlformats.org/officeDocument/2006/relationships/tags" Target="../tags/tag31.xml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tags" Target="../tags/tag32.xml"/><Relationship Id="rId2" Type="http://schemas.openxmlformats.org/officeDocument/2006/relationships/tags" Target="../tags/tag33.xml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tags" Target="../tags/tag14.xml"/><Relationship Id="rId2" Type="http://schemas.openxmlformats.org/officeDocument/2006/relationships/tags" Target="../tags/tag15.xml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tags" Target="../tags/tag16.xml"/><Relationship Id="rId2" Type="http://schemas.openxmlformats.org/officeDocument/2006/relationships/tags" Target="../tags/tag17.xml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tags" Target="../tags/tag18.xml"/><Relationship Id="rId2" Type="http://schemas.openxmlformats.org/officeDocument/2006/relationships/tags" Target="../tags/tag19.xml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tags" Target="../tags/tag20.xml"/><Relationship Id="rId2" Type="http://schemas.openxmlformats.org/officeDocument/2006/relationships/tags" Target="../tags/tag21.xml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tags" Target="../tags/tag22.xml"/><Relationship Id="rId2" Type="http://schemas.openxmlformats.org/officeDocument/2006/relationships/tags" Target="../tags/tag23.xml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tags" Target="../tags/tag24.xml"/><Relationship Id="rId2" Type="http://schemas.openxmlformats.org/officeDocument/2006/relationships/tags" Target="../tags/tag25.xml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tags" Target="../tags/tag26.xml"/><Relationship Id="rId2" Type="http://schemas.openxmlformats.org/officeDocument/2006/relationships/tags" Target="../tags/tag27.xml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tags" Target="../tags/tag28.xml"/><Relationship Id="rId2" Type="http://schemas.openxmlformats.org/officeDocument/2006/relationships/tags" Target="../tags/tag29.xml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sfondo-ppt4b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040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3" descr="powerpoint04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1989138"/>
            <a:ext cx="2232025" cy="931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Box 6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802313" y="1219200"/>
            <a:ext cx="3184525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pitchFamily="-110" charset="0"/>
                <a:ea typeface="ＭＳ Ｐゴシック" pitchFamily="-92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Grande" pitchFamily="-110" charset="0"/>
                <a:ea typeface="ＭＳ Ｐゴシック" pitchFamily="-92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Grande" pitchFamily="-110" charset="0"/>
                <a:ea typeface="ＭＳ Ｐゴシック" pitchFamily="-92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Grande" pitchFamily="-110" charset="0"/>
                <a:ea typeface="ＭＳ Ｐゴシック" pitchFamily="-92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Grande" pitchFamily="-110" charset="0"/>
                <a:ea typeface="ＭＳ Ｐゴシック" pitchFamily="-92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itchFamily="-110" charset="0"/>
                <a:ea typeface="ＭＳ Ｐゴシック" pitchFamily="-92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itchFamily="-110" charset="0"/>
                <a:ea typeface="ＭＳ Ｐゴシック" pitchFamily="-92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itchFamily="-110" charset="0"/>
                <a:ea typeface="ＭＳ Ｐゴシック" pitchFamily="-92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itchFamily="-110" charset="0"/>
                <a:ea typeface="ＭＳ Ｐゴシック" pitchFamily="-92" charset="-128"/>
              </a:defRPr>
            </a:lvl9pPr>
          </a:lstStyle>
          <a:p>
            <a:pPr algn="r">
              <a:defRPr/>
            </a:pPr>
            <a:r>
              <a:rPr lang="en-US" altLang="it-IT" sz="900" b="1" smtClean="0">
                <a:solidFill>
                  <a:srgbClr val="003366"/>
                </a:solidFill>
              </a:rPr>
              <a:t>DIPARTIMENTO DI ELETTRONICA E INFORMAZIONE</a:t>
            </a:r>
          </a:p>
        </p:txBody>
      </p:sp>
      <p:sp>
        <p:nvSpPr>
          <p:cNvPr id="470020" name="Rectangle 4"/>
          <p:cNvSpPr>
            <a:spLocks noGrp="1" noChangeArrowheads="1"/>
          </p:cNvSpPr>
          <p:nvPr>
            <p:ph type="ctrTitle"/>
          </p:nvPr>
        </p:nvSpPr>
        <p:spPr>
          <a:xfrm>
            <a:off x="3048000" y="2057400"/>
            <a:ext cx="5867400" cy="914400"/>
          </a:xfrm>
        </p:spPr>
        <p:txBody>
          <a:bodyPr/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r>
              <a:rPr lang="it-IT" smtClean="0"/>
              <a:t>Click to edit Master title style</a:t>
            </a:r>
            <a:endParaRPr lang="en-US" dirty="0"/>
          </a:p>
        </p:txBody>
      </p:sp>
      <p:sp>
        <p:nvSpPr>
          <p:cNvPr id="470021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1524000" y="4343400"/>
            <a:ext cx="6400800" cy="1143000"/>
          </a:xfrm>
        </p:spPr>
        <p:txBody>
          <a:bodyPr/>
          <a:lstStyle>
            <a:lvl1pPr marL="0" indent="0">
              <a:buFont typeface="Times" charset="0"/>
              <a:buNone/>
              <a:defRPr sz="2800"/>
            </a:lvl1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5008155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it-IT" dirty="0" smtClean="0"/>
              <a:t>BPR-MF</a:t>
            </a:r>
            <a:endParaRPr lang="en-US" altLang="it-IT" dirty="0" smtClean="0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298A28A-61C2-42C0-8EB0-7491DD1A128A}" type="slidenum">
              <a:rPr lang="en-US" altLang="it-IT"/>
              <a:pPr>
                <a:defRPr/>
              </a:pPr>
              <a:t>‹n.›</a:t>
            </a:fld>
            <a:endParaRPr lang="en-US" altLang="it-IT"/>
          </a:p>
        </p:txBody>
      </p:sp>
    </p:spTree>
    <p:extLst>
      <p:ext uri="{BB962C8B-B14F-4D97-AF65-F5344CB8AC3E}">
        <p14:creationId xmlns:p14="http://schemas.microsoft.com/office/powerpoint/2010/main" val="28573340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496050" y="0"/>
            <a:ext cx="1962150" cy="6096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0"/>
            <a:ext cx="5734050" cy="60960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it-IT" dirty="0" smtClean="0"/>
              <a:t>BPR-MF</a:t>
            </a:r>
            <a:endParaRPr lang="en-US" altLang="it-IT" dirty="0" smtClean="0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38F1A73-5940-422B-A462-714236B23C0B}" type="slidenum">
              <a:rPr lang="en-US" altLang="it-IT"/>
              <a:pPr>
                <a:defRPr/>
              </a:pPr>
              <a:t>‹n.›</a:t>
            </a:fld>
            <a:endParaRPr lang="en-US" altLang="it-IT"/>
          </a:p>
        </p:txBody>
      </p:sp>
    </p:spTree>
    <p:extLst>
      <p:ext uri="{BB962C8B-B14F-4D97-AF65-F5344CB8AC3E}">
        <p14:creationId xmlns:p14="http://schemas.microsoft.com/office/powerpoint/2010/main" val="42332179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it-IT" dirty="0" smtClean="0"/>
              <a:t>BPR-MF</a:t>
            </a:r>
            <a:endParaRPr lang="en-US" altLang="it-IT" dirty="0" smtClean="0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4D3D911-5F32-43E4-88E0-6E87F370C588}" type="slidenum">
              <a:rPr lang="en-US" altLang="it-IT"/>
              <a:pPr>
                <a:defRPr/>
              </a:pPr>
              <a:t>‹n.›</a:t>
            </a:fld>
            <a:endParaRPr lang="en-US" altLang="it-IT"/>
          </a:p>
        </p:txBody>
      </p:sp>
    </p:spTree>
    <p:extLst>
      <p:ext uri="{BB962C8B-B14F-4D97-AF65-F5344CB8AC3E}">
        <p14:creationId xmlns:p14="http://schemas.microsoft.com/office/powerpoint/2010/main" val="39998508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it-IT" dirty="0" smtClean="0"/>
              <a:t>BPR-MF</a:t>
            </a:r>
            <a:endParaRPr lang="en-US" altLang="it-IT" dirty="0" smtClean="0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B14EB49-A8F0-4A1F-B490-BC9F709831A8}" type="slidenum">
              <a:rPr lang="en-US" altLang="it-IT"/>
              <a:pPr>
                <a:defRPr/>
              </a:pPr>
              <a:t>‹n.›</a:t>
            </a:fld>
            <a:endParaRPr lang="en-US" altLang="it-IT"/>
          </a:p>
        </p:txBody>
      </p:sp>
    </p:spTree>
    <p:extLst>
      <p:ext uri="{BB962C8B-B14F-4D97-AF65-F5344CB8AC3E}">
        <p14:creationId xmlns:p14="http://schemas.microsoft.com/office/powerpoint/2010/main" val="31657969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143000"/>
            <a:ext cx="3810000" cy="4953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3000"/>
            <a:ext cx="3810000" cy="4953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it-IT" dirty="0" smtClean="0"/>
              <a:t>BPR-MF</a:t>
            </a:r>
            <a:endParaRPr lang="en-US" altLang="it-IT" dirty="0" smtClean="0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7FE69EF-B48D-4A62-B4C3-9604B5352DC8}" type="slidenum">
              <a:rPr lang="en-US" altLang="it-IT"/>
              <a:pPr>
                <a:defRPr/>
              </a:pPr>
              <a:t>‹n.›</a:t>
            </a:fld>
            <a:endParaRPr lang="en-US" altLang="it-IT"/>
          </a:p>
        </p:txBody>
      </p:sp>
    </p:spTree>
    <p:extLst>
      <p:ext uri="{BB962C8B-B14F-4D97-AF65-F5344CB8AC3E}">
        <p14:creationId xmlns:p14="http://schemas.microsoft.com/office/powerpoint/2010/main" val="10184995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ftr" sz="quarter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it-IT" dirty="0" smtClean="0"/>
              <a:t>BPR-MF</a:t>
            </a:r>
            <a:endParaRPr lang="en-US" altLang="it-IT" dirty="0" smtClean="0"/>
          </a:p>
        </p:txBody>
      </p:sp>
      <p:sp>
        <p:nvSpPr>
          <p:cNvPr id="8" name="Rectangle 7"/>
          <p:cNvSpPr>
            <a:spLocks noGrp="1" noChangeArrowheads="1"/>
          </p:cNvSpPr>
          <p:nvPr>
            <p:ph type="sldNum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06482CB-5967-4820-BE95-87039B6496E0}" type="slidenum">
              <a:rPr lang="en-US" altLang="it-IT"/>
              <a:pPr>
                <a:defRPr/>
              </a:pPr>
              <a:t>‹n.›</a:t>
            </a:fld>
            <a:endParaRPr lang="en-US" altLang="it-IT"/>
          </a:p>
        </p:txBody>
      </p:sp>
    </p:spTree>
    <p:extLst>
      <p:ext uri="{BB962C8B-B14F-4D97-AF65-F5344CB8AC3E}">
        <p14:creationId xmlns:p14="http://schemas.microsoft.com/office/powerpoint/2010/main" val="12353347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it-IT" dirty="0" smtClean="0"/>
              <a:t>BPR-MF</a:t>
            </a:r>
            <a:endParaRPr lang="en-US" altLang="it-IT" dirty="0" smtClean="0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6C6CA37-1695-4E83-AE8E-91D90FFFB2D1}" type="slidenum">
              <a:rPr lang="en-US" altLang="it-IT"/>
              <a:pPr>
                <a:defRPr/>
              </a:pPr>
              <a:t>‹n.›</a:t>
            </a:fld>
            <a:endParaRPr lang="en-US" altLang="it-IT"/>
          </a:p>
        </p:txBody>
      </p:sp>
    </p:spTree>
    <p:extLst>
      <p:ext uri="{BB962C8B-B14F-4D97-AF65-F5344CB8AC3E}">
        <p14:creationId xmlns:p14="http://schemas.microsoft.com/office/powerpoint/2010/main" val="14260630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ftr" sz="quarter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it-IT" dirty="0" smtClean="0"/>
              <a:t>BPR-MF</a:t>
            </a:r>
            <a:endParaRPr lang="en-US" altLang="it-IT" dirty="0" smtClean="0"/>
          </a:p>
        </p:txBody>
      </p:sp>
      <p:sp>
        <p:nvSpPr>
          <p:cNvPr id="3" name="Rectangle 7"/>
          <p:cNvSpPr>
            <a:spLocks noGrp="1" noChangeArrowheads="1"/>
          </p:cNvSpPr>
          <p:nvPr>
            <p:ph type="sldNum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1461B4-D011-4496-B9F7-32BEF32D3CAC}" type="slidenum">
              <a:rPr lang="en-US" altLang="it-IT"/>
              <a:pPr>
                <a:defRPr/>
              </a:pPr>
              <a:t>‹n.›</a:t>
            </a:fld>
            <a:endParaRPr lang="en-US" altLang="it-IT"/>
          </a:p>
        </p:txBody>
      </p:sp>
    </p:spTree>
    <p:extLst>
      <p:ext uri="{BB962C8B-B14F-4D97-AF65-F5344CB8AC3E}">
        <p14:creationId xmlns:p14="http://schemas.microsoft.com/office/powerpoint/2010/main" val="30336830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it-IT" dirty="0" smtClean="0"/>
              <a:t>BPR-MF</a:t>
            </a:r>
            <a:endParaRPr lang="en-US" altLang="it-IT" dirty="0" smtClean="0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E9B3AC-9BB8-41CB-B592-A0D213CFCC42}" type="slidenum">
              <a:rPr lang="en-US" altLang="it-IT"/>
              <a:pPr>
                <a:defRPr/>
              </a:pPr>
              <a:t>‹n.›</a:t>
            </a:fld>
            <a:endParaRPr lang="en-US" altLang="it-IT"/>
          </a:p>
        </p:txBody>
      </p:sp>
    </p:spTree>
    <p:extLst>
      <p:ext uri="{BB962C8B-B14F-4D97-AF65-F5344CB8AC3E}">
        <p14:creationId xmlns:p14="http://schemas.microsoft.com/office/powerpoint/2010/main" val="11760279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it-IT" dirty="0" smtClean="0"/>
              <a:t>BPR-MF</a:t>
            </a:r>
            <a:endParaRPr lang="en-US" altLang="it-IT" dirty="0" smtClean="0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86860F1-36A0-4917-8776-7371DEFBBD24}" type="slidenum">
              <a:rPr lang="en-US" altLang="it-IT"/>
              <a:pPr>
                <a:defRPr/>
              </a:pPr>
              <a:t>‹n.›</a:t>
            </a:fld>
            <a:endParaRPr lang="en-US" altLang="it-IT"/>
          </a:p>
        </p:txBody>
      </p:sp>
    </p:spTree>
    <p:extLst>
      <p:ext uri="{BB962C8B-B14F-4D97-AF65-F5344CB8AC3E}">
        <p14:creationId xmlns:p14="http://schemas.microsoft.com/office/powerpoint/2010/main" val="5372885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tags" Target="../tags/tag9.xml"/><Relationship Id="rId21" Type="http://schemas.openxmlformats.org/officeDocument/2006/relationships/tags" Target="../tags/tag10.xml"/><Relationship Id="rId22" Type="http://schemas.openxmlformats.org/officeDocument/2006/relationships/image" Target="../media/image1.png"/><Relationship Id="rId23" Type="http://schemas.openxmlformats.org/officeDocument/2006/relationships/image" Target="../media/image2.png"/><Relationship Id="rId24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tags" Target="../tags/tag2.xml"/><Relationship Id="rId14" Type="http://schemas.openxmlformats.org/officeDocument/2006/relationships/tags" Target="../tags/tag3.xml"/><Relationship Id="rId15" Type="http://schemas.openxmlformats.org/officeDocument/2006/relationships/tags" Target="../tags/tag4.xml"/><Relationship Id="rId16" Type="http://schemas.openxmlformats.org/officeDocument/2006/relationships/tags" Target="../tags/tag5.xml"/><Relationship Id="rId17" Type="http://schemas.openxmlformats.org/officeDocument/2006/relationships/tags" Target="../tags/tag6.xml"/><Relationship Id="rId18" Type="http://schemas.openxmlformats.org/officeDocument/2006/relationships/tags" Target="../tags/tag7.xml"/><Relationship Id="rId19" Type="http://schemas.openxmlformats.org/officeDocument/2006/relationships/tags" Target="../tags/tag8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up"/>
          <p:cNvPicPr>
            <a:picLocks noChangeAspect="1" noChangeArrowheads="1"/>
          </p:cNvPicPr>
          <p:nvPr>
            <p:custDataLst>
              <p:tags r:id="rId13"/>
            </p:custDataLst>
          </p:nvPr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858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 descr="down"/>
          <p:cNvPicPr>
            <a:picLocks noChangeAspect="1" noChangeArrowheads="1"/>
          </p:cNvPicPr>
          <p:nvPr>
            <p:custDataLst>
              <p:tags r:id="rId14"/>
            </p:custDataLst>
          </p:nvPr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77013"/>
            <a:ext cx="9144000" cy="280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8996" name="Rectangle 4"/>
          <p:cNvSpPr>
            <a:spLocks noGrp="1" noChangeArrowheads="1"/>
          </p:cNvSpPr>
          <p:nvPr>
            <p:ph type="title"/>
            <p:custDataLst>
              <p:tags r:id="rId15"/>
            </p:custDataLst>
          </p:nvPr>
        </p:nvSpPr>
        <p:spPr bwMode="auto">
          <a:xfrm>
            <a:off x="609600" y="0"/>
            <a:ext cx="71628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it-IT" smtClean="0"/>
              <a:t>Click to edit Master title style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body" idx="1"/>
            <p:custDataLst>
              <p:tags r:id="rId16"/>
            </p:custDataLst>
          </p:nvPr>
        </p:nvSpPr>
        <p:spPr bwMode="auto">
          <a:xfrm>
            <a:off x="685800" y="1143000"/>
            <a:ext cx="7772400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it-IT" smtClean="0"/>
              <a:t>Click to edit Master text styles</a:t>
            </a:r>
          </a:p>
          <a:p>
            <a:pPr lvl="1"/>
            <a:r>
              <a:rPr lang="en-US" altLang="it-IT" smtClean="0"/>
              <a:t>Second level</a:t>
            </a:r>
          </a:p>
          <a:p>
            <a:pPr lvl="2"/>
            <a:r>
              <a:rPr lang="en-US" altLang="it-IT" smtClean="0"/>
              <a:t>Third level</a:t>
            </a:r>
          </a:p>
          <a:p>
            <a:pPr lvl="3"/>
            <a:r>
              <a:rPr lang="en-US" altLang="it-IT" smtClean="0"/>
              <a:t>Fourth level</a:t>
            </a:r>
          </a:p>
          <a:p>
            <a:pPr lvl="4"/>
            <a:r>
              <a:rPr lang="en-US" altLang="it-IT" smtClean="0"/>
              <a:t>Fifth level</a:t>
            </a:r>
          </a:p>
        </p:txBody>
      </p:sp>
      <p:sp>
        <p:nvSpPr>
          <p:cNvPr id="468998" name="Rectangle 6"/>
          <p:cNvSpPr>
            <a:spLocks noGrp="1" noChangeArrowheads="1"/>
          </p:cNvSpPr>
          <p:nvPr>
            <p:ph type="ftr" sz="quarter" idx="3"/>
            <p:custDataLst>
              <p:tags r:id="rId17"/>
            </p:custDataLst>
          </p:nvPr>
        </p:nvSpPr>
        <p:spPr bwMode="auto">
          <a:xfrm>
            <a:off x="0" y="6553200"/>
            <a:ext cx="48006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 b="1">
                <a:solidFill>
                  <a:srgbClr val="003366"/>
                </a:solidFill>
              </a:defRPr>
            </a:lvl1pPr>
          </a:lstStyle>
          <a:p>
            <a:pPr>
              <a:defRPr/>
            </a:pPr>
            <a:r>
              <a:rPr lang="en-US" altLang="it-IT"/>
              <a:t>PhDAY 2011 - DEI</a:t>
            </a:r>
          </a:p>
        </p:txBody>
      </p:sp>
      <p:sp>
        <p:nvSpPr>
          <p:cNvPr id="468999" name="Rectangle 7"/>
          <p:cNvSpPr>
            <a:spLocks noGrp="1" noChangeArrowheads="1"/>
          </p:cNvSpPr>
          <p:nvPr>
            <p:ph type="sldNum" sz="quarter" idx="4"/>
            <p:custDataLst>
              <p:tags r:id="rId18"/>
            </p:custDataLst>
          </p:nvPr>
        </p:nvSpPr>
        <p:spPr bwMode="auto">
          <a:xfrm>
            <a:off x="7239000" y="6553200"/>
            <a:ext cx="1905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400" b="1">
                <a:solidFill>
                  <a:srgbClr val="FF9900"/>
                </a:solidFill>
              </a:defRPr>
            </a:lvl1pPr>
          </a:lstStyle>
          <a:p>
            <a:pPr>
              <a:defRPr/>
            </a:pPr>
            <a:fld id="{FC314E6E-739F-4DCD-B187-2E9A9230620C}" type="slidenum">
              <a:rPr lang="en-US" altLang="it-IT"/>
              <a:pPr>
                <a:defRPr/>
              </a:pPr>
              <a:t>‹n.›</a:t>
            </a:fld>
            <a:endParaRPr lang="en-US" altLang="it-IT"/>
          </a:p>
        </p:txBody>
      </p:sp>
      <p:pic>
        <p:nvPicPr>
          <p:cNvPr id="1032" name="Picture 8" descr="powerpoint04"/>
          <p:cNvPicPr>
            <a:picLocks noChangeAspect="1" noChangeArrowheads="1"/>
          </p:cNvPicPr>
          <p:nvPr>
            <p:custDataLst>
              <p:tags r:id="rId19"/>
            </p:custDataLst>
          </p:nvPr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7500" y="161925"/>
            <a:ext cx="1098550" cy="45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9001" name="Rectangle 9"/>
          <p:cNvSpPr>
            <a:spLocks noChangeArrowheads="1"/>
          </p:cNvSpPr>
          <p:nvPr>
            <p:custDataLst>
              <p:tags r:id="rId20"/>
            </p:custDataLst>
          </p:nvPr>
        </p:nvSpPr>
        <p:spPr bwMode="auto">
          <a:xfrm>
            <a:off x="5867400" y="838200"/>
            <a:ext cx="3276600" cy="76200"/>
          </a:xfrm>
          <a:prstGeom prst="rect">
            <a:avLst/>
          </a:prstGeom>
          <a:solidFill>
            <a:srgbClr val="003366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Lucida Grande" pitchFamily="-110" charset="0"/>
                <a:ea typeface="ＭＳ Ｐゴシック" pitchFamily="-92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Grande" pitchFamily="-110" charset="0"/>
                <a:ea typeface="ＭＳ Ｐゴシック" pitchFamily="-92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Grande" pitchFamily="-110" charset="0"/>
                <a:ea typeface="ＭＳ Ｐゴシック" pitchFamily="-92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Grande" pitchFamily="-110" charset="0"/>
                <a:ea typeface="ＭＳ Ｐゴシック" pitchFamily="-92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Grande" pitchFamily="-110" charset="0"/>
                <a:ea typeface="ＭＳ Ｐゴシック" pitchFamily="-92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itchFamily="-110" charset="0"/>
                <a:ea typeface="ＭＳ Ｐゴシック" pitchFamily="-92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itchFamily="-110" charset="0"/>
                <a:ea typeface="ＭＳ Ｐゴシック" pitchFamily="-92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itchFamily="-110" charset="0"/>
                <a:ea typeface="ＭＳ Ｐゴシック" pitchFamily="-92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itchFamily="-110" charset="0"/>
                <a:ea typeface="ＭＳ Ｐゴシック" pitchFamily="-92" charset="-128"/>
              </a:defRPr>
            </a:lvl9pPr>
          </a:lstStyle>
          <a:p>
            <a:pPr eaLnBrk="1" hangingPunct="1">
              <a:defRPr/>
            </a:pPr>
            <a:endParaRPr lang="it-IT" altLang="it-IT" smtClean="0"/>
          </a:p>
        </p:txBody>
      </p:sp>
      <p:sp>
        <p:nvSpPr>
          <p:cNvPr id="469002" name="Text Box 10"/>
          <p:cNvSpPr txBox="1">
            <a:spLocks noChangeArrowheads="1"/>
          </p:cNvSpPr>
          <p:nvPr>
            <p:custDataLst>
              <p:tags r:id="rId21"/>
            </p:custDataLst>
          </p:nvPr>
        </p:nvSpPr>
        <p:spPr bwMode="auto">
          <a:xfrm>
            <a:off x="5981700" y="708025"/>
            <a:ext cx="3184525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pitchFamily="-110" charset="0"/>
                <a:ea typeface="ＭＳ Ｐゴシック" pitchFamily="-92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Grande" pitchFamily="-110" charset="0"/>
                <a:ea typeface="ＭＳ Ｐゴシック" pitchFamily="-92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Grande" pitchFamily="-110" charset="0"/>
                <a:ea typeface="ＭＳ Ｐゴシック" pitchFamily="-92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Grande" pitchFamily="-110" charset="0"/>
                <a:ea typeface="ＭＳ Ｐゴシック" pitchFamily="-92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Grande" pitchFamily="-110" charset="0"/>
                <a:ea typeface="ＭＳ Ｐゴシック" pitchFamily="-92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itchFamily="-110" charset="0"/>
                <a:ea typeface="ＭＳ Ｐゴシック" pitchFamily="-92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itchFamily="-110" charset="0"/>
                <a:ea typeface="ＭＳ Ｐゴシック" pitchFamily="-92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itchFamily="-110" charset="0"/>
                <a:ea typeface="ＭＳ Ｐゴシック" pitchFamily="-92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itchFamily="-110" charset="0"/>
                <a:ea typeface="ＭＳ Ｐゴシック" pitchFamily="-92" charset="-128"/>
              </a:defRPr>
            </a:lvl9pPr>
          </a:lstStyle>
          <a:p>
            <a:pPr algn="r">
              <a:defRPr/>
            </a:pPr>
            <a:r>
              <a:rPr lang="en-US" altLang="it-IT" sz="900" b="1" smtClean="0">
                <a:solidFill>
                  <a:schemeClr val="bg1"/>
                </a:solidFill>
              </a:rPr>
              <a:t>DIPARTIMENTO DI ELETTRONICA E INFORMAZIONE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35" r:id="rId1"/>
    <p:sldLayoutId id="2147483825" r:id="rId2"/>
    <p:sldLayoutId id="2147483826" r:id="rId3"/>
    <p:sldLayoutId id="2147483827" r:id="rId4"/>
    <p:sldLayoutId id="2147483828" r:id="rId5"/>
    <p:sldLayoutId id="2147483829" r:id="rId6"/>
    <p:sldLayoutId id="2147483830" r:id="rId7"/>
    <p:sldLayoutId id="2147483831" r:id="rId8"/>
    <p:sldLayoutId id="2147483832" r:id="rId9"/>
    <p:sldLayoutId id="2147483833" r:id="rId10"/>
    <p:sldLayoutId id="2147483834" r:id="rId11"/>
  </p:sldLayoutIdLst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03366"/>
          </a:solidFill>
          <a:effectLst>
            <a:outerShdw blurRad="38100" dist="38100" dir="2700000" algn="tl">
              <a:srgbClr val="DDDDDD"/>
            </a:outerShdw>
          </a:effectLst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03366"/>
          </a:solidFill>
          <a:effectLst>
            <a:outerShdw blurRad="38100" dist="38100" dir="2700000" algn="tl">
              <a:srgbClr val="DDDDDD"/>
            </a:outerShdw>
          </a:effectLst>
          <a:latin typeface="Lucida Grande" charset="0"/>
          <a:ea typeface="ＭＳ Ｐゴシック" pitchFamily="-92" charset="-128"/>
          <a:cs typeface="ＭＳ Ｐゴシック" pitchFamily="-92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03366"/>
          </a:solidFill>
          <a:effectLst>
            <a:outerShdw blurRad="38100" dist="38100" dir="2700000" algn="tl">
              <a:srgbClr val="DDDDDD"/>
            </a:outerShdw>
          </a:effectLst>
          <a:latin typeface="Lucida Grande" charset="0"/>
          <a:ea typeface="ＭＳ Ｐゴシック" pitchFamily="-92" charset="-128"/>
          <a:cs typeface="ＭＳ Ｐゴシック" pitchFamily="-92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03366"/>
          </a:solidFill>
          <a:effectLst>
            <a:outerShdw blurRad="38100" dist="38100" dir="2700000" algn="tl">
              <a:srgbClr val="DDDDDD"/>
            </a:outerShdw>
          </a:effectLst>
          <a:latin typeface="Lucida Grande" charset="0"/>
          <a:ea typeface="ＭＳ Ｐゴシック" pitchFamily="-92" charset="-128"/>
          <a:cs typeface="ＭＳ Ｐゴシック" pitchFamily="-92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03366"/>
          </a:solidFill>
          <a:effectLst>
            <a:outerShdw blurRad="38100" dist="38100" dir="2700000" algn="tl">
              <a:srgbClr val="DDDDDD"/>
            </a:outerShdw>
          </a:effectLst>
          <a:latin typeface="Lucida Grande" charset="0"/>
          <a:ea typeface="ＭＳ Ｐゴシック" pitchFamily="-92" charset="-128"/>
          <a:cs typeface="ＭＳ Ｐゴシック" pitchFamily="-92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3600" b="1">
          <a:solidFill>
            <a:srgbClr val="003366"/>
          </a:solidFill>
          <a:effectLst>
            <a:outerShdw blurRad="38100" dist="38100" dir="2700000" algn="tl">
              <a:srgbClr val="DDDDDD"/>
            </a:outerShdw>
          </a:effectLst>
          <a:latin typeface="Lucida Grande" charset="0"/>
          <a:ea typeface="ＭＳ Ｐゴシック" pitchFamily="-92" charset="-128"/>
          <a:cs typeface="ＭＳ Ｐゴシック" pitchFamily="-92" charset="-128"/>
        </a:defRPr>
      </a:lvl6pPr>
      <a:lvl7pPr marL="914400" algn="l" rtl="0" fontAlgn="base">
        <a:spcBef>
          <a:spcPct val="0"/>
        </a:spcBef>
        <a:spcAft>
          <a:spcPct val="0"/>
        </a:spcAft>
        <a:defRPr sz="3600" b="1">
          <a:solidFill>
            <a:srgbClr val="003366"/>
          </a:solidFill>
          <a:effectLst>
            <a:outerShdw blurRad="38100" dist="38100" dir="2700000" algn="tl">
              <a:srgbClr val="DDDDDD"/>
            </a:outerShdw>
          </a:effectLst>
          <a:latin typeface="Lucida Grande" charset="0"/>
          <a:ea typeface="ＭＳ Ｐゴシック" pitchFamily="-92" charset="-128"/>
          <a:cs typeface="ＭＳ Ｐゴシック" pitchFamily="-92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sz="3600" b="1">
          <a:solidFill>
            <a:srgbClr val="003366"/>
          </a:solidFill>
          <a:effectLst>
            <a:outerShdw blurRad="38100" dist="38100" dir="2700000" algn="tl">
              <a:srgbClr val="DDDDDD"/>
            </a:outerShdw>
          </a:effectLst>
          <a:latin typeface="Lucida Grande" charset="0"/>
          <a:ea typeface="ＭＳ Ｐゴシック" pitchFamily="-92" charset="-128"/>
          <a:cs typeface="ＭＳ Ｐゴシック" pitchFamily="-92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sz="3600" b="1">
          <a:solidFill>
            <a:srgbClr val="003366"/>
          </a:solidFill>
          <a:effectLst>
            <a:outerShdw blurRad="38100" dist="38100" dir="2700000" algn="tl">
              <a:srgbClr val="DDDDDD"/>
            </a:outerShdw>
          </a:effectLst>
          <a:latin typeface="Lucida Grande" charset="0"/>
          <a:ea typeface="ＭＳ Ｐゴシック" pitchFamily="-92" charset="-128"/>
          <a:cs typeface="ＭＳ Ｐゴシック" pitchFamily="-92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003366"/>
        </a:buClr>
        <a:buFont typeface="Times" pitchFamily="-110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FF9900"/>
        </a:buClr>
        <a:buFont typeface="Wingdings" pitchFamily="-110" charset="2"/>
        <a:buChar char="§"/>
        <a:defRPr sz="28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003366"/>
        </a:buClr>
        <a:buFont typeface="Times" pitchFamily="-110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003366"/>
        </a:buClr>
        <a:buChar char="–"/>
        <a:defRPr sz="20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36.xml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.xml"/><Relationship Id="rId1" Type="http://schemas.openxmlformats.org/officeDocument/2006/relationships/tags" Target="../tags/tag34.xml"/><Relationship Id="rId2" Type="http://schemas.openxmlformats.org/officeDocument/2006/relationships/tags" Target="../tags/tag3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4" Type="http://schemas.openxmlformats.org/officeDocument/2006/relationships/image" Target="../media/image20.emf"/><Relationship Id="rId5" Type="http://schemas.openxmlformats.org/officeDocument/2006/relationships/image" Target="../media/image2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emf"/><Relationship Id="rId3" Type="http://schemas.openxmlformats.org/officeDocument/2006/relationships/image" Target="../media/image10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4" Type="http://schemas.openxmlformats.org/officeDocument/2006/relationships/image" Target="../media/image1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3"/>
          <p:cNvSpPr>
            <a:spLocks noGrp="1" noChangeArrowheads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1524000" y="4681538"/>
            <a:ext cx="7005638" cy="804862"/>
          </a:xfrm>
          <a:noFill/>
        </p:spPr>
        <p:txBody>
          <a:bodyPr/>
          <a:lstStyle/>
          <a:p>
            <a:pPr eaLnBrk="1" hangingPunct="1">
              <a:lnSpc>
                <a:spcPct val="80000"/>
              </a:lnSpc>
              <a:buFont typeface="Times" pitchFamily="-110" charset="0"/>
              <a:buNone/>
            </a:pPr>
            <a:r>
              <a:rPr lang="en-US" altLang="it-IT" dirty="0" smtClean="0">
                <a:solidFill>
                  <a:srgbClr val="002060"/>
                </a:solidFill>
              </a:rPr>
              <a:t>Learning to rank with BPR-MF</a:t>
            </a:r>
            <a:endParaRPr lang="en-US" altLang="it-IT" dirty="0" smtClean="0">
              <a:solidFill>
                <a:srgbClr val="002060"/>
              </a:solidFill>
            </a:endParaRPr>
          </a:p>
        </p:txBody>
      </p:sp>
      <p:sp>
        <p:nvSpPr>
          <p:cNvPr id="3075" name="Rectangle 3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643063" y="5359400"/>
            <a:ext cx="7005637" cy="1195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003366"/>
              </a:buClr>
              <a:buFont typeface="Times" pitchFamily="-110" charset="0"/>
              <a:buChar char="•"/>
              <a:defRPr sz="3200">
                <a:solidFill>
                  <a:schemeClr val="tx1"/>
                </a:solidFill>
                <a:latin typeface="Lucida Grande" pitchFamily="-110" charset="0"/>
                <a:ea typeface="ＭＳ Ｐゴシック" pitchFamily="-92" charset="-128"/>
              </a:defRPr>
            </a:lvl1pPr>
            <a:lvl2pPr marL="37931725" indent="-37474525" eaLnBrk="0" hangingPunct="0">
              <a:spcBef>
                <a:spcPct val="20000"/>
              </a:spcBef>
              <a:buClr>
                <a:srgbClr val="FF9900"/>
              </a:buClr>
              <a:buFont typeface="Wingdings" pitchFamily="-110" charset="2"/>
              <a:buChar char="§"/>
              <a:defRPr sz="2800">
                <a:solidFill>
                  <a:schemeClr val="tx1"/>
                </a:solidFill>
                <a:latin typeface="Lucida Grande" pitchFamily="-110" charset="0"/>
                <a:ea typeface="ＭＳ Ｐゴシック" pitchFamily="-92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3366"/>
              </a:buClr>
              <a:buFont typeface="Times" pitchFamily="-110" charset="0"/>
              <a:buChar char="•"/>
              <a:defRPr sz="2400">
                <a:solidFill>
                  <a:schemeClr val="tx1"/>
                </a:solidFill>
                <a:latin typeface="Lucida Grande" pitchFamily="-110" charset="0"/>
                <a:ea typeface="ＭＳ Ｐゴシック" pitchFamily="-92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03366"/>
              </a:buClr>
              <a:buChar char="–"/>
              <a:defRPr sz="2000">
                <a:solidFill>
                  <a:schemeClr val="tx1"/>
                </a:solidFill>
                <a:latin typeface="Lucida Grande" pitchFamily="-110" charset="0"/>
                <a:ea typeface="ＭＳ Ｐゴシック" pitchFamily="-92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Lucida Grande" pitchFamily="-110" charset="0"/>
                <a:ea typeface="ＭＳ Ｐゴシック" pitchFamily="-92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Grande" pitchFamily="-110" charset="0"/>
                <a:ea typeface="ＭＳ Ｐゴシック" pitchFamily="-92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Grande" pitchFamily="-110" charset="0"/>
                <a:ea typeface="ＭＳ Ｐゴシック" pitchFamily="-92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Grande" pitchFamily="-110" charset="0"/>
                <a:ea typeface="ＭＳ Ｐゴシック" pitchFamily="-92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Grande" pitchFamily="-110" charset="0"/>
                <a:ea typeface="ＭＳ Ｐゴシック" pitchFamily="-92" charset="-128"/>
              </a:defRPr>
            </a:lvl9pPr>
          </a:lstStyle>
          <a:p>
            <a:pPr eaLnBrk="1" hangingPunct="1">
              <a:lnSpc>
                <a:spcPct val="80000"/>
              </a:lnSpc>
              <a:buFont typeface="Times" pitchFamily="-110" charset="0"/>
              <a:buNone/>
            </a:pPr>
            <a:r>
              <a:rPr lang="en-US" altLang="it-IT" sz="1600" dirty="0" smtClean="0">
                <a:solidFill>
                  <a:srgbClr val="002060"/>
                </a:solidFill>
              </a:rPr>
              <a:t>Massimo Quadrana</a:t>
            </a:r>
          </a:p>
          <a:p>
            <a:pPr eaLnBrk="1" hangingPunct="1">
              <a:lnSpc>
                <a:spcPct val="80000"/>
              </a:lnSpc>
              <a:buFont typeface="Times" pitchFamily="-110" charset="0"/>
              <a:buNone/>
            </a:pPr>
            <a:endParaRPr lang="en-US" altLang="it-IT" sz="1400" dirty="0">
              <a:solidFill>
                <a:srgbClr val="002060"/>
              </a:solidFill>
            </a:endParaRPr>
          </a:p>
          <a:p>
            <a:pPr eaLnBrk="1" hangingPunct="1">
              <a:lnSpc>
                <a:spcPct val="80000"/>
              </a:lnSpc>
              <a:buFont typeface="Times" pitchFamily="-110" charset="0"/>
              <a:buNone/>
            </a:pPr>
            <a:r>
              <a:rPr lang="en-US" altLang="it-IT" sz="1400" dirty="0" smtClean="0">
                <a:solidFill>
                  <a:srgbClr val="002060"/>
                </a:solidFill>
              </a:rPr>
              <a:t>18</a:t>
            </a:r>
            <a:r>
              <a:rPr lang="en-US" altLang="it-IT" sz="1400" baseline="30000" dirty="0" smtClean="0">
                <a:solidFill>
                  <a:srgbClr val="002060"/>
                </a:solidFill>
              </a:rPr>
              <a:t>th</a:t>
            </a:r>
            <a:r>
              <a:rPr lang="en-US" altLang="it-IT" sz="1400" dirty="0" smtClean="0">
                <a:solidFill>
                  <a:srgbClr val="002060"/>
                </a:solidFill>
              </a:rPr>
              <a:t> </a:t>
            </a:r>
            <a:r>
              <a:rPr lang="en-US" altLang="it-IT" sz="1400" dirty="0" smtClean="0">
                <a:solidFill>
                  <a:srgbClr val="002060"/>
                </a:solidFill>
              </a:rPr>
              <a:t>December 2016</a:t>
            </a:r>
            <a:endParaRPr lang="en-US" altLang="it-IT" sz="1400" dirty="0">
              <a:solidFill>
                <a:srgbClr val="002060"/>
              </a:solidFill>
            </a:endParaRPr>
          </a:p>
        </p:txBody>
      </p:sp>
      <p:sp>
        <p:nvSpPr>
          <p:cNvPr id="2" name="Tito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defRPr/>
            </a:pPr>
            <a:endParaRPr lang="it-IT" dirty="0"/>
          </a:p>
        </p:txBody>
      </p:sp>
      <p:sp>
        <p:nvSpPr>
          <p:cNvPr id="3" name="Rettangolo 2"/>
          <p:cNvSpPr/>
          <p:nvPr/>
        </p:nvSpPr>
        <p:spPr>
          <a:xfrm>
            <a:off x="6264275" y="5099051"/>
            <a:ext cx="2879725" cy="145573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it-IT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BPR and MF</a:t>
            </a:r>
            <a:endParaRPr lang="en-US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Set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endParaRPr lang="en-US" sz="2400" dirty="0" smtClean="0"/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endParaRPr lang="en-US" sz="2400" dirty="0" smtClean="0"/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Use MF to compute</a:t>
            </a:r>
          </a:p>
          <a:p>
            <a:pPr marL="857250" lvl="1" indent="-457200"/>
            <a:r>
              <a:rPr lang="en-US" sz="2000" dirty="0" smtClean="0"/>
              <a:t>X user factors</a:t>
            </a:r>
          </a:p>
          <a:p>
            <a:pPr marL="857250" lvl="1" indent="-457200"/>
            <a:r>
              <a:rPr lang="en-US" sz="2000" dirty="0" smtClean="0"/>
              <a:t>Y item factors</a:t>
            </a:r>
          </a:p>
          <a:p>
            <a:pPr marL="857250" lvl="1" indent="-457200"/>
            <a:endParaRPr lang="en-US" sz="2000" dirty="0"/>
          </a:p>
          <a:p>
            <a:pPr marL="857250" lvl="1" indent="-457200"/>
            <a:endParaRPr lang="en-US" sz="2000" dirty="0" smtClean="0"/>
          </a:p>
          <a:p>
            <a:pPr marL="857250" lvl="1" indent="-457200"/>
            <a:endParaRPr lang="en-US" sz="2000" dirty="0" smtClean="0"/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Optimize with LEARN-BPR</a:t>
            </a:r>
          </a:p>
          <a:p>
            <a:pPr lvl="1"/>
            <a:endParaRPr lang="en-US" sz="2000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it-IT" smtClean="0"/>
              <a:t>BPR-MF</a:t>
            </a:r>
            <a:endParaRPr lang="en-US" altLang="it-IT" dirty="0" smtClean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4D3D911-5F32-43E4-88E0-6E87F370C588}" type="slidenum">
              <a:rPr lang="en-US" altLang="it-IT" smtClean="0"/>
              <a:pPr>
                <a:defRPr/>
              </a:pPr>
              <a:t>10</a:t>
            </a:fld>
            <a:endParaRPr lang="en-US" altLang="it-IT"/>
          </a:p>
        </p:txBody>
      </p:sp>
      <p:pic>
        <p:nvPicPr>
          <p:cNvPr id="7" name="Immagin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8154" y="1143000"/>
            <a:ext cx="2933700" cy="469900"/>
          </a:xfrm>
          <a:prstGeom prst="rect">
            <a:avLst/>
          </a:prstGeom>
        </p:spPr>
      </p:pic>
      <p:sp>
        <p:nvSpPr>
          <p:cNvPr id="8" name="Rettangolo 7"/>
          <p:cNvSpPr/>
          <p:nvPr/>
        </p:nvSpPr>
        <p:spPr>
          <a:xfrm>
            <a:off x="3281004" y="971550"/>
            <a:ext cx="723900" cy="774700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ttangolo 8"/>
          <p:cNvSpPr/>
          <p:nvPr/>
        </p:nvSpPr>
        <p:spPr>
          <a:xfrm>
            <a:off x="4404954" y="971550"/>
            <a:ext cx="723900" cy="774700"/>
          </a:xfrm>
          <a:prstGeom prst="rect">
            <a:avLst/>
          </a:prstGeom>
          <a:noFill/>
          <a:ln w="28575">
            <a:solidFill>
              <a:srgbClr val="FF33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asellaDiTesto 9"/>
          <p:cNvSpPr txBox="1"/>
          <p:nvPr/>
        </p:nvSpPr>
        <p:spPr>
          <a:xfrm>
            <a:off x="2872002" y="1943953"/>
            <a:ext cx="132600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rgbClr val="00B050"/>
                </a:solidFill>
              </a:rPr>
              <a:t>Positive</a:t>
            </a:r>
          </a:p>
          <a:p>
            <a:r>
              <a:rPr lang="en-US" dirty="0" smtClean="0">
                <a:solidFill>
                  <a:srgbClr val="00B050"/>
                </a:solidFill>
              </a:rPr>
              <a:t>sample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1" name="CasellaDiTesto 10"/>
          <p:cNvSpPr txBox="1"/>
          <p:nvPr/>
        </p:nvSpPr>
        <p:spPr>
          <a:xfrm>
            <a:off x="4233504" y="1943953"/>
            <a:ext cx="14814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Negative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sample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12" name="Immagin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3504" y="3232150"/>
            <a:ext cx="2044700" cy="546100"/>
          </a:xfrm>
          <a:prstGeom prst="rect">
            <a:avLst/>
          </a:prstGeom>
        </p:spPr>
      </p:pic>
      <p:sp>
        <p:nvSpPr>
          <p:cNvPr id="13" name="Rettangolo 12"/>
          <p:cNvSpPr/>
          <p:nvPr/>
        </p:nvSpPr>
        <p:spPr>
          <a:xfrm>
            <a:off x="4633506" y="3870685"/>
            <a:ext cx="1229671" cy="1587986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ttangolo 13"/>
          <p:cNvSpPr/>
          <p:nvPr/>
        </p:nvSpPr>
        <p:spPr>
          <a:xfrm>
            <a:off x="6816649" y="3852960"/>
            <a:ext cx="627051" cy="1587986"/>
          </a:xfrm>
          <a:prstGeom prst="rect">
            <a:avLst/>
          </a:prstGeom>
          <a:solidFill>
            <a:srgbClr val="FFC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ttangolo 14"/>
          <p:cNvSpPr/>
          <p:nvPr/>
        </p:nvSpPr>
        <p:spPr>
          <a:xfrm rot="5400000">
            <a:off x="8013431" y="3555722"/>
            <a:ext cx="627051" cy="1221528"/>
          </a:xfrm>
          <a:prstGeom prst="rect">
            <a:avLst/>
          </a:prstGeom>
          <a:solidFill>
            <a:srgbClr val="92D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endParaRPr lang="en-US" baseline="30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CasellaDiTesto 15"/>
              <p:cNvSpPr txBox="1"/>
              <p:nvPr/>
            </p:nvSpPr>
            <p:spPr>
              <a:xfrm>
                <a:off x="6262842" y="4480012"/>
                <a:ext cx="317598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≈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6" name="CasellaDiTesto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2842" y="4480012"/>
                <a:ext cx="317598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7692" r="-9615"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CasellaDiTesto 31"/>
          <p:cNvSpPr txBox="1"/>
          <p:nvPr/>
        </p:nvSpPr>
        <p:spPr>
          <a:xfrm>
            <a:off x="5001854" y="4363604"/>
            <a:ext cx="3829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3" name="CasellaDiTesto 32"/>
          <p:cNvSpPr txBox="1"/>
          <p:nvPr/>
        </p:nvSpPr>
        <p:spPr>
          <a:xfrm>
            <a:off x="6938701" y="4420754"/>
            <a:ext cx="3829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34" name="CasellaDiTesto 33"/>
          <p:cNvSpPr txBox="1"/>
          <p:nvPr/>
        </p:nvSpPr>
        <p:spPr>
          <a:xfrm>
            <a:off x="8120041" y="3959089"/>
            <a:ext cx="7378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Y</a:t>
            </a:r>
            <a:r>
              <a:rPr lang="en-US" baseline="30000" dirty="0" smtClean="0"/>
              <a:t>T</a:t>
            </a:r>
            <a:endParaRPr lang="en-US" baseline="30000" dirty="0"/>
          </a:p>
        </p:txBody>
      </p:sp>
    </p:spTree>
    <p:extLst>
      <p:ext uri="{BB962C8B-B14F-4D97-AF65-F5344CB8AC3E}">
        <p14:creationId xmlns:p14="http://schemas.microsoft.com/office/powerpoint/2010/main" val="2090690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SGA Updates</a:t>
            </a:r>
            <a:endParaRPr lang="en-US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Partial derivatives</a:t>
            </a:r>
            <a:endParaRPr lang="en-US" sz="2400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it-IT" smtClean="0"/>
              <a:t>BPR-MF</a:t>
            </a:r>
            <a:endParaRPr lang="en-US" altLang="it-IT" dirty="0" smtClean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4D3D911-5F32-43E4-88E0-6E87F370C588}" type="slidenum">
              <a:rPr lang="en-US" altLang="it-IT" smtClean="0"/>
              <a:pPr>
                <a:defRPr/>
              </a:pPr>
              <a:t>11</a:t>
            </a:fld>
            <a:endParaRPr lang="en-US" altLang="it-IT"/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1884690"/>
            <a:ext cx="5918200" cy="750559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2600" y="3016249"/>
            <a:ext cx="2374900" cy="798203"/>
          </a:xfrm>
          <a:prstGeom prst="rect">
            <a:avLst/>
          </a:prstGeom>
        </p:spPr>
      </p:pic>
      <p:pic>
        <p:nvPicPr>
          <p:cNvPr id="8" name="Immagin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2600" y="4195452"/>
            <a:ext cx="1618396" cy="859148"/>
          </a:xfrm>
          <a:prstGeom prst="rect">
            <a:avLst/>
          </a:prstGeom>
        </p:spPr>
      </p:pic>
      <p:pic>
        <p:nvPicPr>
          <p:cNvPr id="9" name="Immagin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2600" y="5380196"/>
            <a:ext cx="1629963" cy="715804"/>
          </a:xfrm>
          <a:prstGeom prst="rect">
            <a:avLst/>
          </a:prstGeom>
        </p:spPr>
      </p:pic>
      <p:sp>
        <p:nvSpPr>
          <p:cNvPr id="10" name="CasellaDiTesto 9"/>
          <p:cNvSpPr txBox="1"/>
          <p:nvPr/>
        </p:nvSpPr>
        <p:spPr>
          <a:xfrm>
            <a:off x="5765800" y="4195452"/>
            <a:ext cx="2463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solidFill>
                  <a:srgbClr val="FF0000"/>
                </a:solidFill>
              </a:rPr>
              <a:t>Let’s code it!</a:t>
            </a:r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00871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Comparing what we have seen in </a:t>
            </a:r>
            <a:r>
              <a:rPr lang="en-US" sz="2800" smtClean="0"/>
              <a:t>this practices</a:t>
            </a:r>
            <a:endParaRPr lang="en-US" sz="280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err="1" smtClean="0"/>
              <a:t>Movielens</a:t>
            </a:r>
            <a:r>
              <a:rPr lang="en-US" sz="2400" dirty="0" smtClean="0"/>
              <a:t> 100k</a:t>
            </a:r>
          </a:p>
          <a:p>
            <a:pPr lvl="1"/>
            <a:r>
              <a:rPr lang="en-US" sz="2000" dirty="0" smtClean="0"/>
              <a:t>Converted to implicit (threshold 4)</a:t>
            </a:r>
          </a:p>
          <a:p>
            <a:pPr lvl="1"/>
            <a:r>
              <a:rPr lang="en-US" sz="2000" dirty="0" smtClean="0"/>
              <a:t>80/20 holdout split</a:t>
            </a:r>
          </a:p>
          <a:p>
            <a:pPr lvl="1"/>
            <a:r>
              <a:rPr lang="en-US" sz="2000" dirty="0" smtClean="0"/>
              <a:t>Hyper-parameters optimized with Grid Search + cross validation</a:t>
            </a:r>
          </a:p>
          <a:p>
            <a:pPr lvl="2"/>
            <a:r>
              <a:rPr lang="en-US" sz="1800" dirty="0" smtClean="0"/>
              <a:t>Metric: ROC-AUC</a:t>
            </a:r>
          </a:p>
          <a:p>
            <a:pPr lvl="2"/>
            <a:r>
              <a:rPr lang="en-US" sz="1800" dirty="0" smtClean="0"/>
              <a:t>Not </a:t>
            </a:r>
            <a:r>
              <a:rPr lang="en-US" sz="1800" dirty="0"/>
              <a:t>really </a:t>
            </a:r>
            <a:r>
              <a:rPr lang="en-US" sz="1800" dirty="0" smtClean="0"/>
              <a:t>thorough optimization tough</a:t>
            </a:r>
          </a:p>
          <a:p>
            <a:pPr lvl="1"/>
            <a:r>
              <a:rPr lang="en-US" sz="2200" dirty="0" smtClean="0"/>
              <a:t>Script provided: </a:t>
            </a:r>
            <a:r>
              <a:rPr lang="en-US" sz="2200" dirty="0" err="1" smtClean="0"/>
              <a:t>grid_search.py</a:t>
            </a:r>
            <a:endParaRPr lang="en-US" sz="2200" dirty="0" smtClean="0"/>
          </a:p>
          <a:p>
            <a:pPr lvl="1"/>
            <a:endParaRPr lang="en-US" sz="2000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it-IT" smtClean="0"/>
              <a:t>BPR-MF</a:t>
            </a:r>
            <a:endParaRPr lang="en-US" altLang="it-IT" dirty="0" smtClean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4D3D911-5F32-43E4-88E0-6E87F370C588}" type="slidenum">
              <a:rPr lang="en-US" altLang="it-IT" smtClean="0"/>
              <a:pPr>
                <a:defRPr/>
              </a:pPr>
              <a:t>12</a:t>
            </a:fld>
            <a:endParaRPr lang="en-US" altLang="it-IT"/>
          </a:p>
        </p:txBody>
      </p:sp>
    </p:spTree>
    <p:extLst>
      <p:ext uri="{BB962C8B-B14F-4D97-AF65-F5344CB8AC3E}">
        <p14:creationId xmlns:p14="http://schemas.microsoft.com/office/powerpoint/2010/main" val="18067930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it-IT" smtClean="0"/>
              <a:t>BPR-MF</a:t>
            </a:r>
            <a:endParaRPr lang="en-US" altLang="it-IT" dirty="0" smtClean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4D3D911-5F32-43E4-88E0-6E87F370C588}" type="slidenum">
              <a:rPr lang="en-US" altLang="it-IT" smtClean="0"/>
              <a:pPr>
                <a:defRPr/>
              </a:pPr>
              <a:t>13</a:t>
            </a:fld>
            <a:endParaRPr lang="en-US" altLang="it-IT"/>
          </a:p>
        </p:txBody>
      </p:sp>
      <p:graphicFrame>
        <p:nvGraphicFramePr>
          <p:cNvPr id="8" name="Segnaposto contenuto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89479431"/>
              </p:ext>
            </p:extLst>
          </p:nvPr>
        </p:nvGraphicFramePr>
        <p:xfrm>
          <a:off x="317500" y="1579246"/>
          <a:ext cx="8356598" cy="3782934"/>
        </p:xfrm>
        <a:graphic>
          <a:graphicData uri="http://schemas.openxmlformats.org/drawingml/2006/table">
            <a:tbl>
              <a:tblPr firstRow="1">
                <a:tableStyleId>{21E4AEA4-8DFA-4A89-87EB-49C32662AFE0}</a:tableStyleId>
              </a:tblPr>
              <a:tblGrid>
                <a:gridCol w="1448656"/>
                <a:gridCol w="997177"/>
                <a:gridCol w="1182153"/>
                <a:gridCol w="1182153"/>
                <a:gridCol w="1182153"/>
                <a:gridCol w="1182153"/>
                <a:gridCol w="1182153"/>
              </a:tblGrid>
              <a:tr h="602344">
                <a:tc>
                  <a:txBody>
                    <a:bodyPr/>
                    <a:lstStyle/>
                    <a:p>
                      <a:pPr algn="l" fontAlgn="b"/>
                      <a:r>
                        <a:rPr lang="it-IT" sz="1600" u="none" strike="noStrike" dirty="0" err="1">
                          <a:effectLst/>
                        </a:rPr>
                        <a:t>Algo</a:t>
                      </a:r>
                      <a:endParaRPr lang="it-IT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600" u="none" strike="noStrike" dirty="0">
                          <a:effectLst/>
                        </a:rPr>
                        <a:t>ROC-AUC</a:t>
                      </a:r>
                      <a:endParaRPr lang="it-IT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600" u="none" strike="noStrike" dirty="0">
                          <a:effectLst/>
                        </a:rPr>
                        <a:t>Precision</a:t>
                      </a:r>
                      <a:endParaRPr lang="it-IT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600" u="none" strike="noStrike" dirty="0" err="1">
                          <a:effectLst/>
                        </a:rPr>
                        <a:t>Recall</a:t>
                      </a:r>
                      <a:endParaRPr lang="it-IT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600" u="none" strike="noStrike" dirty="0">
                          <a:effectLst/>
                        </a:rPr>
                        <a:t>MAP</a:t>
                      </a:r>
                      <a:endParaRPr lang="it-IT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600" u="none" strike="noStrike" dirty="0">
                          <a:effectLst/>
                        </a:rPr>
                        <a:t>MRR</a:t>
                      </a:r>
                      <a:endParaRPr lang="it-IT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600" u="none" strike="noStrike" dirty="0">
                          <a:effectLst/>
                        </a:rPr>
                        <a:t>NDCG</a:t>
                      </a:r>
                      <a:endParaRPr lang="it-IT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</a:tr>
              <a:tr h="602344">
                <a:tc>
                  <a:txBody>
                    <a:bodyPr/>
                    <a:lstStyle/>
                    <a:p>
                      <a:pPr algn="l" fontAlgn="b"/>
                      <a:r>
                        <a:rPr lang="it-IT" sz="1600" u="none" strike="noStrike" dirty="0">
                          <a:effectLst/>
                        </a:rPr>
                        <a:t>Top-pop</a:t>
                      </a:r>
                      <a:endParaRPr lang="it-IT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1600" u="none" strike="noStrike">
                          <a:effectLst/>
                        </a:rPr>
                        <a:t>0,8580</a:t>
                      </a:r>
                      <a:endParaRPr lang="uk-UA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600" u="none" strike="noStrike">
                          <a:effectLst/>
                        </a:rPr>
                        <a:t>0,1184</a:t>
                      </a:r>
                      <a:endParaRPr lang="is-I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600" u="none" strike="noStrike">
                          <a:effectLst/>
                        </a:rPr>
                        <a:t>0,1122</a:t>
                      </a:r>
                      <a:endParaRPr lang="is-I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600" u="none" strike="noStrike">
                          <a:effectLst/>
                        </a:rPr>
                        <a:t>0,0765</a:t>
                      </a:r>
                      <a:endParaRPr lang="is-I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600" u="none" strike="noStrike">
                          <a:effectLst/>
                        </a:rPr>
                        <a:t>0,3184</a:t>
                      </a:r>
                      <a:endParaRPr lang="is-I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1600" u="none" strike="noStrike">
                          <a:effectLst/>
                        </a:rPr>
                        <a:t>0,1179</a:t>
                      </a:r>
                      <a:endParaRPr lang="fi-FI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</a:tr>
              <a:tr h="604609">
                <a:tc>
                  <a:txBody>
                    <a:bodyPr/>
                    <a:lstStyle/>
                    <a:p>
                      <a:pPr algn="l" fontAlgn="b"/>
                      <a:r>
                        <a:rPr lang="it-IT" sz="1600" u="none" strike="noStrike" dirty="0" err="1">
                          <a:effectLst/>
                        </a:rPr>
                        <a:t>GlobalEffects</a:t>
                      </a:r>
                      <a:endParaRPr lang="it-IT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600" u="none" strike="noStrike">
                          <a:effectLst/>
                        </a:rPr>
                        <a:t>0,6648</a:t>
                      </a:r>
                      <a:endParaRPr lang="is-I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1600" u="none" strike="noStrike">
                          <a:effectLst/>
                        </a:rPr>
                        <a:t>0,0101</a:t>
                      </a:r>
                      <a:endParaRPr lang="fi-FI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600" u="none" strike="noStrike">
                          <a:effectLst/>
                        </a:rPr>
                        <a:t>0,0120</a:t>
                      </a:r>
                      <a:endParaRPr lang="is-I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0,0026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0,0159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0,0077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</a:tr>
              <a:tr h="602344">
                <a:tc>
                  <a:txBody>
                    <a:bodyPr/>
                    <a:lstStyle/>
                    <a:p>
                      <a:pPr algn="l" fontAlgn="b"/>
                      <a:r>
                        <a:rPr lang="it-IT" sz="1600" u="none" strike="noStrike" dirty="0" err="1">
                          <a:effectLst/>
                        </a:rPr>
                        <a:t>ItemKNN</a:t>
                      </a:r>
                      <a:endParaRPr lang="it-IT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1600" u="none" strike="noStrike">
                          <a:effectLst/>
                        </a:rPr>
                        <a:t>0,9181</a:t>
                      </a:r>
                      <a:endParaRPr lang="fi-FI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600" u="none" strike="noStrike">
                          <a:effectLst/>
                        </a:rPr>
                        <a:t>0,2131</a:t>
                      </a:r>
                      <a:endParaRPr lang="is-I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600" u="none" strike="noStrike">
                          <a:effectLst/>
                        </a:rPr>
                        <a:t>0,2241</a:t>
                      </a:r>
                      <a:endParaRPr lang="is-I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600" u="none" strike="noStrike">
                          <a:effectLst/>
                        </a:rPr>
                        <a:t>0,1664</a:t>
                      </a:r>
                      <a:endParaRPr lang="is-I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1600" u="none" strike="noStrike">
                          <a:effectLst/>
                        </a:rPr>
                        <a:t>0,4759</a:t>
                      </a:r>
                      <a:endParaRPr lang="uk-UA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600" u="none" strike="noStrike">
                          <a:effectLst/>
                        </a:rPr>
                        <a:t>0,2233</a:t>
                      </a:r>
                      <a:endParaRPr lang="is-I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</a:tr>
              <a:tr h="306190">
                <a:tc>
                  <a:txBody>
                    <a:bodyPr/>
                    <a:lstStyle/>
                    <a:p>
                      <a:pPr algn="l" fontAlgn="b"/>
                      <a:r>
                        <a:rPr lang="it-IT" sz="1600" b="1" u="none" strike="noStrike" dirty="0">
                          <a:effectLst/>
                        </a:rPr>
                        <a:t>SLIM</a:t>
                      </a:r>
                      <a:endParaRPr lang="it-IT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1600" b="1" u="none" strike="noStrike" dirty="0">
                          <a:effectLst/>
                        </a:rPr>
                        <a:t>0,9194</a:t>
                      </a:r>
                      <a:endParaRPr lang="fi-FI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600" b="1" u="none" strike="noStrike" dirty="0">
                          <a:effectLst/>
                        </a:rPr>
                        <a:t>0,2170</a:t>
                      </a:r>
                      <a:endParaRPr lang="is-I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600" b="1" u="none" strike="noStrike" dirty="0">
                          <a:effectLst/>
                        </a:rPr>
                        <a:t>0,2306</a:t>
                      </a:r>
                      <a:endParaRPr lang="is-I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1600" b="1" u="none" strike="noStrike" dirty="0">
                          <a:effectLst/>
                        </a:rPr>
                        <a:t>0,1774</a:t>
                      </a:r>
                      <a:endParaRPr lang="uk-UA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600" b="1" u="none" strike="noStrike" dirty="0">
                          <a:effectLst/>
                        </a:rPr>
                        <a:t>0,5168</a:t>
                      </a:r>
                      <a:endParaRPr lang="is-I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600" b="1" u="none" strike="noStrike" dirty="0">
                          <a:effectLst/>
                        </a:rPr>
                        <a:t>0,2376</a:t>
                      </a:r>
                      <a:endParaRPr lang="is-I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</a:tr>
              <a:tr h="452723">
                <a:tc>
                  <a:txBody>
                    <a:bodyPr/>
                    <a:lstStyle/>
                    <a:p>
                      <a:pPr algn="l" fontAlgn="b"/>
                      <a:r>
                        <a:rPr lang="it-IT" sz="1600" u="none" strike="noStrike" dirty="0" err="1">
                          <a:effectLst/>
                        </a:rPr>
                        <a:t>FunkSVD</a:t>
                      </a:r>
                      <a:endParaRPr lang="it-IT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1600" u="none" strike="noStrike">
                          <a:effectLst/>
                        </a:rPr>
                        <a:t>0,8494</a:t>
                      </a:r>
                      <a:endParaRPr lang="cs-CZ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0,0351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600" u="none" strike="noStrike">
                          <a:effectLst/>
                        </a:rPr>
                        <a:t>0,0507</a:t>
                      </a:r>
                      <a:endParaRPr lang="is-I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0,0175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600" u="none" strike="noStrike">
                          <a:effectLst/>
                        </a:rPr>
                        <a:t>0,0758</a:t>
                      </a:r>
                      <a:endParaRPr lang="is-I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0,0377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</a:tr>
              <a:tr h="306190">
                <a:tc>
                  <a:txBody>
                    <a:bodyPr/>
                    <a:lstStyle/>
                    <a:p>
                      <a:pPr algn="l" fontAlgn="b"/>
                      <a:r>
                        <a:rPr lang="it-IT" sz="1600" u="none" strike="noStrike" dirty="0" err="1">
                          <a:effectLst/>
                        </a:rPr>
                        <a:t>iALS</a:t>
                      </a:r>
                      <a:endParaRPr lang="it-IT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1600" u="none" strike="noStrike">
                          <a:effectLst/>
                        </a:rPr>
                        <a:t>0,9179</a:t>
                      </a:r>
                      <a:endParaRPr lang="fi-FI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1600" u="none" strike="noStrike">
                          <a:effectLst/>
                        </a:rPr>
                        <a:t>0,1787</a:t>
                      </a:r>
                      <a:endParaRPr lang="fi-FI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1600" u="none" strike="noStrike">
                          <a:effectLst/>
                        </a:rPr>
                        <a:t>0,2115</a:t>
                      </a:r>
                      <a:endParaRPr lang="cs-CZ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600" u="none" strike="noStrike">
                          <a:effectLst/>
                        </a:rPr>
                        <a:t>0,1259</a:t>
                      </a:r>
                      <a:endParaRPr lang="is-I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1600" u="none" strike="noStrike">
                          <a:effectLst/>
                        </a:rPr>
                        <a:t>0,3857</a:t>
                      </a:r>
                      <a:endParaRPr lang="uk-UA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600" u="none" strike="noStrike">
                          <a:effectLst/>
                        </a:rPr>
                        <a:t>0,1953</a:t>
                      </a:r>
                      <a:endParaRPr lang="is-I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</a:tr>
              <a:tr h="306190">
                <a:tc>
                  <a:txBody>
                    <a:bodyPr/>
                    <a:lstStyle/>
                    <a:p>
                      <a:pPr algn="l" fontAlgn="b"/>
                      <a:r>
                        <a:rPr lang="it-IT" sz="1600" u="none" strike="noStrike" dirty="0">
                          <a:effectLst/>
                        </a:rPr>
                        <a:t>BPRMF</a:t>
                      </a:r>
                      <a:endParaRPr lang="it-IT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600" u="none" strike="noStrike">
                          <a:effectLst/>
                        </a:rPr>
                        <a:t>0,8524</a:t>
                      </a:r>
                      <a:endParaRPr lang="is-I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1600" u="none" strike="noStrike">
                          <a:effectLst/>
                        </a:rPr>
                        <a:t>0,1492</a:t>
                      </a:r>
                      <a:endParaRPr lang="cs-CZ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600" u="none" strike="noStrike">
                          <a:effectLst/>
                        </a:rPr>
                        <a:t>0,1673</a:t>
                      </a:r>
                      <a:endParaRPr lang="is-I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600" u="none" strike="noStrike">
                          <a:effectLst/>
                        </a:rPr>
                        <a:t>0,1074</a:t>
                      </a:r>
                      <a:endParaRPr lang="is-I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600" u="none" strike="noStrike">
                          <a:effectLst/>
                        </a:rPr>
                        <a:t>0,3668</a:t>
                      </a:r>
                      <a:endParaRPr lang="is-I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1600" u="none" strike="noStrike" dirty="0">
                          <a:effectLst/>
                        </a:rPr>
                        <a:t>0,1619</a:t>
                      </a:r>
                      <a:endParaRPr lang="uk-UA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534499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it-IT" smtClean="0"/>
              <a:t>BPR-MF</a:t>
            </a:r>
            <a:endParaRPr lang="en-US" altLang="it-IT" dirty="0" smtClean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4D3D911-5F32-43E4-88E0-6E87F370C588}" type="slidenum">
              <a:rPr lang="en-US" altLang="it-IT" smtClean="0"/>
              <a:pPr>
                <a:defRPr/>
              </a:pPr>
              <a:t>14</a:t>
            </a:fld>
            <a:endParaRPr lang="en-US" altLang="it-IT"/>
          </a:p>
        </p:txBody>
      </p:sp>
      <p:graphicFrame>
        <p:nvGraphicFramePr>
          <p:cNvPr id="8" name="Segnaposto contenuto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97456472"/>
              </p:ext>
            </p:extLst>
          </p:nvPr>
        </p:nvGraphicFramePr>
        <p:xfrm>
          <a:off x="317500" y="1579246"/>
          <a:ext cx="8356598" cy="3782934"/>
        </p:xfrm>
        <a:graphic>
          <a:graphicData uri="http://schemas.openxmlformats.org/drawingml/2006/table">
            <a:tbl>
              <a:tblPr firstRow="1">
                <a:tableStyleId>{21E4AEA4-8DFA-4A89-87EB-49C32662AFE0}</a:tableStyleId>
              </a:tblPr>
              <a:tblGrid>
                <a:gridCol w="1448656"/>
                <a:gridCol w="997177"/>
                <a:gridCol w="1182153"/>
                <a:gridCol w="1182153"/>
                <a:gridCol w="1182153"/>
                <a:gridCol w="1182153"/>
                <a:gridCol w="1182153"/>
              </a:tblGrid>
              <a:tr h="602344">
                <a:tc>
                  <a:txBody>
                    <a:bodyPr/>
                    <a:lstStyle/>
                    <a:p>
                      <a:pPr algn="l" fontAlgn="b"/>
                      <a:r>
                        <a:rPr lang="it-IT" sz="1600" u="none" strike="noStrike" dirty="0" err="1">
                          <a:effectLst/>
                        </a:rPr>
                        <a:t>Algo</a:t>
                      </a:r>
                      <a:endParaRPr lang="it-IT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600" u="none" strike="noStrike" dirty="0">
                          <a:effectLst/>
                        </a:rPr>
                        <a:t>ROC-AUC</a:t>
                      </a:r>
                      <a:endParaRPr lang="it-IT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600" u="none" strike="noStrike" dirty="0">
                          <a:effectLst/>
                        </a:rPr>
                        <a:t>Precision</a:t>
                      </a:r>
                      <a:endParaRPr lang="it-IT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600" u="none" strike="noStrike" dirty="0" err="1">
                          <a:effectLst/>
                        </a:rPr>
                        <a:t>Recall</a:t>
                      </a:r>
                      <a:endParaRPr lang="it-IT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600" u="none" strike="noStrike" dirty="0">
                          <a:effectLst/>
                        </a:rPr>
                        <a:t>MAP</a:t>
                      </a:r>
                      <a:endParaRPr lang="it-IT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600" u="none" strike="noStrike" dirty="0">
                          <a:effectLst/>
                        </a:rPr>
                        <a:t>MRR</a:t>
                      </a:r>
                      <a:endParaRPr lang="it-IT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600" u="none" strike="noStrike" dirty="0">
                          <a:effectLst/>
                        </a:rPr>
                        <a:t>NDCG</a:t>
                      </a:r>
                      <a:endParaRPr lang="it-IT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</a:tr>
              <a:tr h="602344">
                <a:tc>
                  <a:txBody>
                    <a:bodyPr/>
                    <a:lstStyle/>
                    <a:p>
                      <a:pPr algn="l" fontAlgn="b"/>
                      <a:r>
                        <a:rPr lang="it-IT" sz="16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Top-pop</a:t>
                      </a:r>
                      <a:endParaRPr lang="it-IT" sz="1600" b="1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1600" u="none" strike="noStrike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0,8580</a:t>
                      </a:r>
                      <a:endParaRPr lang="uk-UA" sz="1600" b="0" i="0" u="none" strike="noStrike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600" u="none" strike="noStrike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0,1184</a:t>
                      </a:r>
                      <a:endParaRPr lang="is-IS" sz="1600" b="0" i="0" u="none" strike="noStrike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600" u="none" strike="noStrike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0,1122</a:t>
                      </a:r>
                      <a:endParaRPr lang="is-IS" sz="1600" b="0" i="0" u="none" strike="noStrike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600" u="none" strike="noStrike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0,0765</a:t>
                      </a:r>
                      <a:endParaRPr lang="is-IS" sz="1600" b="0" i="0" u="none" strike="noStrike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600" u="none" strike="noStrike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0,3184</a:t>
                      </a:r>
                      <a:endParaRPr lang="is-IS" sz="1600" b="0" i="0" u="none" strike="noStrike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1600" u="none" strike="noStrike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0,1179</a:t>
                      </a:r>
                      <a:endParaRPr lang="fi-FI" sz="1600" b="0" i="0" u="none" strike="noStrike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</a:tr>
              <a:tr h="604609">
                <a:tc>
                  <a:txBody>
                    <a:bodyPr/>
                    <a:lstStyle/>
                    <a:p>
                      <a:pPr algn="l" fontAlgn="b"/>
                      <a:r>
                        <a:rPr lang="it-IT" sz="1600" u="none" strike="noStrike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GlobalEffects</a:t>
                      </a:r>
                      <a:endParaRPr lang="it-IT" sz="1600" b="1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600" u="none" strike="noStrike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0,6648</a:t>
                      </a:r>
                      <a:endParaRPr lang="is-IS" sz="1600" b="0" i="0" u="none" strike="noStrike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1600" u="none" strike="noStrike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0,0101</a:t>
                      </a:r>
                      <a:endParaRPr lang="fi-FI" sz="1600" b="0" i="0" u="none" strike="noStrike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600" u="none" strike="noStrike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0,0120</a:t>
                      </a:r>
                      <a:endParaRPr lang="is-IS" sz="1600" b="0" i="0" u="none" strike="noStrike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0,0026</a:t>
                      </a:r>
                      <a:endParaRPr lang="en-US" sz="1600" b="0" i="0" u="none" strike="noStrike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0,0159</a:t>
                      </a:r>
                      <a:endParaRPr lang="en-US" sz="1600" b="0" i="0" u="none" strike="noStrike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0,0077</a:t>
                      </a:r>
                      <a:endParaRPr lang="en-US" sz="1600" b="0" i="0" u="none" strike="noStrike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</a:tr>
              <a:tr h="602344">
                <a:tc>
                  <a:txBody>
                    <a:bodyPr/>
                    <a:lstStyle/>
                    <a:p>
                      <a:pPr algn="l" fontAlgn="b"/>
                      <a:r>
                        <a:rPr lang="it-IT" sz="1600" u="none" strike="noStrike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ItemKNN</a:t>
                      </a:r>
                      <a:endParaRPr lang="it-IT" sz="1600" b="1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1600" u="none" strike="noStrike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0,9181</a:t>
                      </a:r>
                      <a:endParaRPr lang="fi-FI" sz="1600" b="0" i="0" u="none" strike="noStrike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600" u="none" strike="noStrike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0,2131</a:t>
                      </a:r>
                      <a:endParaRPr lang="is-IS" sz="1600" b="0" i="0" u="none" strike="noStrike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600" u="none" strike="noStrike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0,2241</a:t>
                      </a:r>
                      <a:endParaRPr lang="is-IS" sz="1600" b="0" i="0" u="none" strike="noStrike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600" u="none" strike="noStrike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0,1664</a:t>
                      </a:r>
                      <a:endParaRPr lang="is-IS" sz="1600" b="0" i="0" u="none" strike="noStrike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1600" u="none" strike="noStrike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0,4759</a:t>
                      </a:r>
                      <a:endParaRPr lang="uk-UA" sz="1600" b="0" i="0" u="none" strike="noStrike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600" u="none" strike="noStrike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0,2233</a:t>
                      </a:r>
                      <a:endParaRPr lang="is-IS" sz="1600" b="0" i="0" u="none" strike="noStrike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</a:tr>
              <a:tr h="306190">
                <a:tc>
                  <a:txBody>
                    <a:bodyPr/>
                    <a:lstStyle/>
                    <a:p>
                      <a:pPr algn="l" fontAlgn="b"/>
                      <a:r>
                        <a:rPr lang="it-IT" sz="16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SLIM</a:t>
                      </a:r>
                      <a:endParaRPr lang="it-IT" sz="1600" b="1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16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0,9194</a:t>
                      </a:r>
                      <a:endParaRPr lang="fi-FI" sz="16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6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0,2170</a:t>
                      </a:r>
                      <a:endParaRPr lang="is-IS" sz="16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6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0,2306</a:t>
                      </a:r>
                      <a:endParaRPr lang="is-IS" sz="16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16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0,1774</a:t>
                      </a:r>
                      <a:endParaRPr lang="uk-UA" sz="16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6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0,5168</a:t>
                      </a:r>
                      <a:endParaRPr lang="is-IS" sz="16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6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0,2376</a:t>
                      </a:r>
                      <a:endParaRPr lang="is-IS" sz="16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</a:tr>
              <a:tr h="452723">
                <a:tc>
                  <a:txBody>
                    <a:bodyPr/>
                    <a:lstStyle/>
                    <a:p>
                      <a:pPr algn="l" fontAlgn="b"/>
                      <a:r>
                        <a:rPr lang="it-IT" sz="1600" u="none" strike="noStrike" dirty="0" err="1">
                          <a:effectLst/>
                        </a:rPr>
                        <a:t>FunkSVD</a:t>
                      </a:r>
                      <a:endParaRPr lang="it-IT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1600" u="none" strike="noStrike">
                          <a:effectLst/>
                        </a:rPr>
                        <a:t>0,8494</a:t>
                      </a:r>
                      <a:endParaRPr lang="cs-CZ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0,0351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600" u="none" strike="noStrike">
                          <a:effectLst/>
                        </a:rPr>
                        <a:t>0,0507</a:t>
                      </a:r>
                      <a:endParaRPr lang="is-I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0,0175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600" u="none" strike="noStrike">
                          <a:effectLst/>
                        </a:rPr>
                        <a:t>0,0758</a:t>
                      </a:r>
                      <a:endParaRPr lang="is-I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0,0377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</a:tr>
              <a:tr h="306190">
                <a:tc>
                  <a:txBody>
                    <a:bodyPr/>
                    <a:lstStyle/>
                    <a:p>
                      <a:pPr algn="l" fontAlgn="b"/>
                      <a:r>
                        <a:rPr lang="it-IT" sz="1600" u="none" strike="noStrike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iALS</a:t>
                      </a:r>
                      <a:endParaRPr lang="it-IT" sz="1600" b="1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16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0,9179</a:t>
                      </a:r>
                      <a:endParaRPr lang="fi-FI" sz="16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16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0,1787</a:t>
                      </a:r>
                      <a:endParaRPr lang="fi-FI" sz="16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16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0,2115</a:t>
                      </a:r>
                      <a:endParaRPr lang="cs-CZ" sz="16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6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0,1259</a:t>
                      </a:r>
                      <a:endParaRPr lang="is-IS" sz="16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16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0,3857</a:t>
                      </a:r>
                      <a:endParaRPr lang="uk-UA" sz="16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6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0,1953</a:t>
                      </a:r>
                      <a:endParaRPr lang="is-IS" sz="16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</a:tr>
              <a:tr h="306190">
                <a:tc>
                  <a:txBody>
                    <a:bodyPr/>
                    <a:lstStyle/>
                    <a:p>
                      <a:pPr algn="l" fontAlgn="b"/>
                      <a:r>
                        <a:rPr lang="it-IT" sz="1600" b="1" u="none" strike="noStrike" dirty="0">
                          <a:effectLst/>
                        </a:rPr>
                        <a:t>BPRMF</a:t>
                      </a:r>
                      <a:endParaRPr lang="it-IT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600" b="1" u="none" strike="noStrike" dirty="0">
                          <a:effectLst/>
                        </a:rPr>
                        <a:t>0,8524</a:t>
                      </a:r>
                      <a:endParaRPr lang="is-I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1600" b="1" u="none" strike="noStrike" dirty="0">
                          <a:effectLst/>
                        </a:rPr>
                        <a:t>0,1492</a:t>
                      </a:r>
                      <a:endParaRPr lang="cs-CZ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600" b="1" u="none" strike="noStrike" dirty="0">
                          <a:effectLst/>
                        </a:rPr>
                        <a:t>0,1673</a:t>
                      </a:r>
                      <a:endParaRPr lang="is-I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600" b="1" u="none" strike="noStrike" dirty="0">
                          <a:effectLst/>
                        </a:rPr>
                        <a:t>0,1074</a:t>
                      </a:r>
                      <a:endParaRPr lang="is-I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600" b="1" u="none" strike="noStrike" dirty="0">
                          <a:effectLst/>
                        </a:rPr>
                        <a:t>0,3668</a:t>
                      </a:r>
                      <a:endParaRPr lang="is-I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1600" b="1" u="none" strike="noStrike" dirty="0">
                          <a:effectLst/>
                        </a:rPr>
                        <a:t>0,1619</a:t>
                      </a:r>
                      <a:endParaRPr lang="uk-UA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674813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it-IT" smtClean="0"/>
              <a:t>BPR-MF</a:t>
            </a:r>
            <a:endParaRPr lang="en-US" altLang="it-IT" dirty="0" smtClean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4D3D911-5F32-43E4-88E0-6E87F370C588}" type="slidenum">
              <a:rPr lang="en-US" altLang="it-IT" smtClean="0"/>
              <a:pPr>
                <a:defRPr/>
              </a:pPr>
              <a:t>15</a:t>
            </a:fld>
            <a:endParaRPr lang="en-US" altLang="it-IT"/>
          </a:p>
        </p:txBody>
      </p:sp>
      <p:graphicFrame>
        <p:nvGraphicFramePr>
          <p:cNvPr id="8" name="Segnaposto contenuto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4701724"/>
              </p:ext>
            </p:extLst>
          </p:nvPr>
        </p:nvGraphicFramePr>
        <p:xfrm>
          <a:off x="317500" y="1579246"/>
          <a:ext cx="8356598" cy="3782934"/>
        </p:xfrm>
        <a:graphic>
          <a:graphicData uri="http://schemas.openxmlformats.org/drawingml/2006/table">
            <a:tbl>
              <a:tblPr firstRow="1">
                <a:tableStyleId>{21E4AEA4-8DFA-4A89-87EB-49C32662AFE0}</a:tableStyleId>
              </a:tblPr>
              <a:tblGrid>
                <a:gridCol w="1448656"/>
                <a:gridCol w="997177"/>
                <a:gridCol w="1182153"/>
                <a:gridCol w="1182153"/>
                <a:gridCol w="1182153"/>
                <a:gridCol w="1182153"/>
                <a:gridCol w="1182153"/>
              </a:tblGrid>
              <a:tr h="602344">
                <a:tc>
                  <a:txBody>
                    <a:bodyPr/>
                    <a:lstStyle/>
                    <a:p>
                      <a:pPr algn="l" fontAlgn="b"/>
                      <a:r>
                        <a:rPr lang="it-IT" sz="1600" u="none" strike="noStrike" dirty="0" err="1">
                          <a:effectLst/>
                        </a:rPr>
                        <a:t>Algo</a:t>
                      </a:r>
                      <a:endParaRPr lang="it-IT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600" u="none" strike="noStrike" dirty="0">
                          <a:effectLst/>
                        </a:rPr>
                        <a:t>ROC-AUC</a:t>
                      </a:r>
                      <a:endParaRPr lang="it-IT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600" u="none" strike="noStrike" dirty="0">
                          <a:effectLst/>
                        </a:rPr>
                        <a:t>Precision</a:t>
                      </a:r>
                      <a:endParaRPr lang="it-IT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600" u="none" strike="noStrike" dirty="0" err="1">
                          <a:effectLst/>
                        </a:rPr>
                        <a:t>Recall</a:t>
                      </a:r>
                      <a:endParaRPr lang="it-IT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600" u="none" strike="noStrike" dirty="0">
                          <a:effectLst/>
                        </a:rPr>
                        <a:t>MAP</a:t>
                      </a:r>
                      <a:endParaRPr lang="it-IT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600" u="none" strike="noStrike" dirty="0">
                          <a:effectLst/>
                        </a:rPr>
                        <a:t>MRR</a:t>
                      </a:r>
                      <a:endParaRPr lang="it-IT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600" u="none" strike="noStrike" dirty="0">
                          <a:effectLst/>
                        </a:rPr>
                        <a:t>NDCG</a:t>
                      </a:r>
                      <a:endParaRPr lang="it-IT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</a:tr>
              <a:tr h="602344">
                <a:tc>
                  <a:txBody>
                    <a:bodyPr/>
                    <a:lstStyle/>
                    <a:p>
                      <a:pPr algn="l" fontAlgn="b"/>
                      <a:r>
                        <a:rPr lang="it-IT" sz="16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Top-pop</a:t>
                      </a:r>
                      <a:endParaRPr lang="it-IT" sz="1600" b="1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1600" u="none" strike="noStrike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0,8580</a:t>
                      </a:r>
                      <a:endParaRPr lang="uk-UA" sz="1600" b="0" i="0" u="none" strike="noStrike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600" u="none" strike="noStrike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0,1184</a:t>
                      </a:r>
                      <a:endParaRPr lang="is-IS" sz="1600" b="0" i="0" u="none" strike="noStrike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600" u="none" strike="noStrike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0,1122</a:t>
                      </a:r>
                      <a:endParaRPr lang="is-IS" sz="1600" b="0" i="0" u="none" strike="noStrike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600" u="none" strike="noStrike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0,0765</a:t>
                      </a:r>
                      <a:endParaRPr lang="is-IS" sz="1600" b="0" i="0" u="none" strike="noStrike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600" u="none" strike="noStrike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0,3184</a:t>
                      </a:r>
                      <a:endParaRPr lang="is-IS" sz="1600" b="0" i="0" u="none" strike="noStrike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1600" u="none" strike="noStrike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0,1179</a:t>
                      </a:r>
                      <a:endParaRPr lang="fi-FI" sz="1600" b="0" i="0" u="none" strike="noStrike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</a:tr>
              <a:tr h="604609">
                <a:tc>
                  <a:txBody>
                    <a:bodyPr/>
                    <a:lstStyle/>
                    <a:p>
                      <a:pPr algn="l" fontAlgn="b"/>
                      <a:r>
                        <a:rPr lang="it-IT" sz="1600" u="none" strike="noStrike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GlobalEffects</a:t>
                      </a:r>
                      <a:endParaRPr lang="it-IT" sz="1600" b="1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600" u="none" strike="noStrike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0,6648</a:t>
                      </a:r>
                      <a:endParaRPr lang="is-IS" sz="1600" b="0" i="0" u="none" strike="noStrike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1600" u="none" strike="noStrike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0,0101</a:t>
                      </a:r>
                      <a:endParaRPr lang="fi-FI" sz="1600" b="0" i="0" u="none" strike="noStrike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600" u="none" strike="noStrike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0,0120</a:t>
                      </a:r>
                      <a:endParaRPr lang="is-IS" sz="1600" b="0" i="0" u="none" strike="noStrike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0,0026</a:t>
                      </a:r>
                      <a:endParaRPr lang="en-US" sz="1600" b="0" i="0" u="none" strike="noStrike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0,0159</a:t>
                      </a:r>
                      <a:endParaRPr lang="en-US" sz="1600" b="0" i="0" u="none" strike="noStrike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0,0077</a:t>
                      </a:r>
                      <a:endParaRPr lang="en-US" sz="1600" b="0" i="0" u="none" strike="noStrike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</a:tr>
              <a:tr h="602344">
                <a:tc>
                  <a:txBody>
                    <a:bodyPr/>
                    <a:lstStyle/>
                    <a:p>
                      <a:pPr algn="l" fontAlgn="b"/>
                      <a:r>
                        <a:rPr lang="it-IT" sz="1600" u="none" strike="noStrike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ItemKNN</a:t>
                      </a:r>
                      <a:endParaRPr lang="it-IT" sz="1600" b="1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1600" u="none" strike="noStrike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0,9181</a:t>
                      </a:r>
                      <a:endParaRPr lang="fi-FI" sz="1600" b="0" i="0" u="none" strike="noStrike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600" u="none" strike="noStrike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0,2131</a:t>
                      </a:r>
                      <a:endParaRPr lang="is-IS" sz="1600" b="0" i="0" u="none" strike="noStrike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600" u="none" strike="noStrike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0,2241</a:t>
                      </a:r>
                      <a:endParaRPr lang="is-IS" sz="1600" b="0" i="0" u="none" strike="noStrike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600" u="none" strike="noStrike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0,1664</a:t>
                      </a:r>
                      <a:endParaRPr lang="is-IS" sz="1600" b="0" i="0" u="none" strike="noStrike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1600" u="none" strike="noStrike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0,4759</a:t>
                      </a:r>
                      <a:endParaRPr lang="uk-UA" sz="1600" b="0" i="0" u="none" strike="noStrike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600" u="none" strike="noStrike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0,2233</a:t>
                      </a:r>
                      <a:endParaRPr lang="is-IS" sz="1600" b="0" i="0" u="none" strike="noStrike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</a:tr>
              <a:tr h="306190">
                <a:tc>
                  <a:txBody>
                    <a:bodyPr/>
                    <a:lstStyle/>
                    <a:p>
                      <a:pPr algn="l" fontAlgn="b"/>
                      <a:r>
                        <a:rPr lang="it-IT" sz="16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SLIM</a:t>
                      </a:r>
                      <a:endParaRPr lang="it-IT" sz="1600" b="1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16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0,9194</a:t>
                      </a:r>
                      <a:endParaRPr lang="fi-FI" sz="16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6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0,2170</a:t>
                      </a:r>
                      <a:endParaRPr lang="is-IS" sz="16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6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0,2306</a:t>
                      </a:r>
                      <a:endParaRPr lang="is-IS" sz="16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16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0,1774</a:t>
                      </a:r>
                      <a:endParaRPr lang="uk-UA" sz="16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6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0,5168</a:t>
                      </a:r>
                      <a:endParaRPr lang="is-IS" sz="16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60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</a:rPr>
                        <a:t>0,2376</a:t>
                      </a:r>
                      <a:endParaRPr lang="is-IS" sz="16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</a:tr>
              <a:tr h="452723">
                <a:tc>
                  <a:txBody>
                    <a:bodyPr/>
                    <a:lstStyle/>
                    <a:p>
                      <a:pPr algn="l" fontAlgn="b"/>
                      <a:r>
                        <a:rPr lang="it-IT" sz="1600" u="none" strike="noStrike" dirty="0" err="1">
                          <a:effectLst/>
                        </a:rPr>
                        <a:t>FunkSVD</a:t>
                      </a:r>
                      <a:endParaRPr lang="it-IT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1600" u="none" strike="noStrike">
                          <a:effectLst/>
                        </a:rPr>
                        <a:t>0,8494</a:t>
                      </a:r>
                      <a:endParaRPr lang="cs-CZ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0,0351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600" u="none" strike="noStrike">
                          <a:effectLst/>
                        </a:rPr>
                        <a:t>0,0507</a:t>
                      </a:r>
                      <a:endParaRPr lang="is-I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0,0175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600" u="none" strike="noStrike">
                          <a:effectLst/>
                        </a:rPr>
                        <a:t>0,0758</a:t>
                      </a:r>
                      <a:endParaRPr lang="is-I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0,0377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</a:tr>
              <a:tr h="306190">
                <a:tc>
                  <a:txBody>
                    <a:bodyPr/>
                    <a:lstStyle/>
                    <a:p>
                      <a:pPr algn="l" fontAlgn="b"/>
                      <a:r>
                        <a:rPr lang="it-IT" sz="1600" b="1" u="none" strike="noStrike" dirty="0" err="1">
                          <a:effectLst/>
                        </a:rPr>
                        <a:t>iALS</a:t>
                      </a:r>
                      <a:endParaRPr lang="it-IT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1600" b="1" u="none" strike="noStrike" dirty="0">
                          <a:effectLst/>
                        </a:rPr>
                        <a:t>0,9179</a:t>
                      </a:r>
                      <a:endParaRPr lang="fi-FI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1600" b="1" u="none" strike="noStrike" dirty="0">
                          <a:effectLst/>
                        </a:rPr>
                        <a:t>0,1787</a:t>
                      </a:r>
                      <a:endParaRPr lang="fi-FI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1600" b="1" u="none" strike="noStrike" dirty="0">
                          <a:effectLst/>
                        </a:rPr>
                        <a:t>0,2115</a:t>
                      </a:r>
                      <a:endParaRPr lang="cs-CZ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600" b="1" u="none" strike="noStrike" dirty="0">
                          <a:effectLst/>
                        </a:rPr>
                        <a:t>0,1259</a:t>
                      </a:r>
                      <a:endParaRPr lang="is-I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1600" b="1" u="none" strike="noStrike" dirty="0">
                          <a:effectLst/>
                        </a:rPr>
                        <a:t>0,3857</a:t>
                      </a:r>
                      <a:endParaRPr lang="uk-UA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600" b="1" u="none" strike="noStrike" dirty="0">
                          <a:effectLst/>
                        </a:rPr>
                        <a:t>0,1953</a:t>
                      </a:r>
                      <a:endParaRPr lang="is-I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</a:tr>
              <a:tr h="306190">
                <a:tc>
                  <a:txBody>
                    <a:bodyPr/>
                    <a:lstStyle/>
                    <a:p>
                      <a:pPr algn="l" fontAlgn="b"/>
                      <a:r>
                        <a:rPr lang="it-IT" sz="1600" u="none" strike="noStrike" dirty="0">
                          <a:effectLst/>
                        </a:rPr>
                        <a:t>BPRMF</a:t>
                      </a:r>
                      <a:endParaRPr lang="it-IT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600" u="none" strike="noStrike">
                          <a:effectLst/>
                        </a:rPr>
                        <a:t>0,8524</a:t>
                      </a:r>
                      <a:endParaRPr lang="is-I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1600" u="none" strike="noStrike">
                          <a:effectLst/>
                        </a:rPr>
                        <a:t>0,1492</a:t>
                      </a:r>
                      <a:endParaRPr lang="cs-CZ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600" u="none" strike="noStrike">
                          <a:effectLst/>
                        </a:rPr>
                        <a:t>0,1673</a:t>
                      </a:r>
                      <a:endParaRPr lang="is-I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600" u="none" strike="noStrike">
                          <a:effectLst/>
                        </a:rPr>
                        <a:t>0,1074</a:t>
                      </a:r>
                      <a:endParaRPr lang="is-I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600" u="none" strike="noStrike">
                          <a:effectLst/>
                        </a:rPr>
                        <a:t>0,3668</a:t>
                      </a:r>
                      <a:endParaRPr lang="is-IS" sz="16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1600" u="none" strike="noStrike" dirty="0">
                          <a:effectLst/>
                        </a:rPr>
                        <a:t>0,1619</a:t>
                      </a:r>
                      <a:endParaRPr lang="uk-UA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54839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Take-home messages</a:t>
            </a:r>
            <a:endParaRPr lang="en-US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smtClean="0"/>
              <a:t>SLIM is the best but</a:t>
            </a:r>
            <a:r>
              <a:rPr lang="mr-IN" sz="2000" dirty="0" smtClean="0"/>
              <a:t>…</a:t>
            </a:r>
            <a:endParaRPr lang="it-IT" sz="2000" dirty="0" smtClean="0"/>
          </a:p>
          <a:p>
            <a:pPr lvl="1"/>
            <a:r>
              <a:rPr lang="it-IT" sz="1800" dirty="0" smtClean="0"/>
              <a:t>Movielens100k </a:t>
            </a:r>
            <a:r>
              <a:rPr lang="it-IT" sz="1800" dirty="0" err="1" smtClean="0"/>
              <a:t>is</a:t>
            </a:r>
            <a:r>
              <a:rPr lang="it-IT" sz="1800" dirty="0" smtClean="0"/>
              <a:t> </a:t>
            </a:r>
            <a:r>
              <a:rPr lang="it-IT" sz="1800" dirty="0" err="1" smtClean="0"/>
              <a:t>one</a:t>
            </a:r>
            <a:r>
              <a:rPr lang="it-IT" sz="1800" dirty="0" smtClean="0"/>
              <a:t> single (small) </a:t>
            </a:r>
            <a:r>
              <a:rPr lang="it-IT" sz="1800" dirty="0" err="1" smtClean="0"/>
              <a:t>dataset</a:t>
            </a:r>
            <a:r>
              <a:rPr lang="it-IT" sz="1800" dirty="0" smtClean="0"/>
              <a:t> </a:t>
            </a:r>
            <a:r>
              <a:rPr lang="it-IT" sz="1800" dirty="0" smtClean="0">
                <a:sym typeface="Wingdings"/>
              </a:rPr>
              <a:t> </a:t>
            </a:r>
            <a:r>
              <a:rPr lang="it-IT" sz="1800" dirty="0" err="1" smtClean="0">
                <a:sym typeface="Wingdings"/>
              </a:rPr>
              <a:t>experiment</a:t>
            </a:r>
            <a:r>
              <a:rPr lang="it-IT" sz="1800" dirty="0" smtClean="0">
                <a:sym typeface="Wingdings"/>
              </a:rPr>
              <a:t> with more/</a:t>
            </a:r>
            <a:r>
              <a:rPr lang="it-IT" sz="1800" dirty="0" err="1" smtClean="0">
                <a:sym typeface="Wingdings"/>
              </a:rPr>
              <a:t>larger</a:t>
            </a:r>
            <a:r>
              <a:rPr lang="it-IT" sz="1800" dirty="0" smtClean="0">
                <a:sym typeface="Wingdings"/>
              </a:rPr>
              <a:t> </a:t>
            </a:r>
            <a:r>
              <a:rPr lang="it-IT" sz="1800" dirty="0" err="1" smtClean="0">
                <a:sym typeface="Wingdings"/>
              </a:rPr>
              <a:t>datasets</a:t>
            </a:r>
            <a:endParaRPr lang="it-IT" sz="1800" dirty="0" smtClean="0">
              <a:sym typeface="Wingdings"/>
            </a:endParaRPr>
          </a:p>
          <a:p>
            <a:r>
              <a:rPr lang="it-IT" sz="2000" dirty="0" err="1" smtClean="0">
                <a:sym typeface="Wingdings"/>
              </a:rPr>
              <a:t>Most</a:t>
            </a:r>
            <a:r>
              <a:rPr lang="it-IT" sz="2000" dirty="0" smtClean="0">
                <a:sym typeface="Wingdings"/>
              </a:rPr>
              <a:t> of the </a:t>
            </a:r>
            <a:r>
              <a:rPr lang="it-IT" sz="2000" dirty="0" err="1" smtClean="0">
                <a:sym typeface="Wingdings"/>
              </a:rPr>
              <a:t>real</a:t>
            </a:r>
            <a:r>
              <a:rPr lang="it-IT" sz="2000" dirty="0" smtClean="0">
                <a:sym typeface="Wingdings"/>
              </a:rPr>
              <a:t> data </a:t>
            </a:r>
            <a:r>
              <a:rPr lang="it-IT" sz="2000" dirty="0" err="1" smtClean="0">
                <a:sym typeface="Wingdings"/>
              </a:rPr>
              <a:t>is</a:t>
            </a:r>
            <a:r>
              <a:rPr lang="it-IT" sz="2000" dirty="0" smtClean="0">
                <a:sym typeface="Wingdings"/>
              </a:rPr>
              <a:t> </a:t>
            </a:r>
            <a:r>
              <a:rPr lang="it-IT" sz="2000" dirty="0" err="1" smtClean="0">
                <a:sym typeface="Wingdings"/>
              </a:rPr>
              <a:t>implicit</a:t>
            </a:r>
            <a:r>
              <a:rPr lang="it-IT" sz="2000" dirty="0" smtClean="0">
                <a:sym typeface="Wingdings"/>
              </a:rPr>
              <a:t> (</a:t>
            </a:r>
            <a:r>
              <a:rPr lang="it-IT" sz="2000" dirty="0" err="1" smtClean="0">
                <a:sym typeface="Wingdings"/>
              </a:rPr>
              <a:t>explicit</a:t>
            </a:r>
            <a:r>
              <a:rPr lang="it-IT" sz="2000" dirty="0" smtClean="0">
                <a:sym typeface="Wingdings"/>
              </a:rPr>
              <a:t> feedback </a:t>
            </a:r>
            <a:r>
              <a:rPr lang="it-IT" sz="2000" dirty="0" err="1" smtClean="0">
                <a:sym typeface="Wingdings"/>
              </a:rPr>
              <a:t>is</a:t>
            </a:r>
            <a:r>
              <a:rPr lang="it-IT" sz="2000" dirty="0" smtClean="0">
                <a:sym typeface="Wingdings"/>
              </a:rPr>
              <a:t> </a:t>
            </a:r>
            <a:r>
              <a:rPr lang="it-IT" sz="2000" dirty="0" err="1" smtClean="0">
                <a:sym typeface="Wingdings"/>
              </a:rPr>
              <a:t>costly</a:t>
            </a:r>
            <a:r>
              <a:rPr lang="it-IT" sz="2000" dirty="0" smtClean="0">
                <a:sym typeface="Wingdings"/>
              </a:rPr>
              <a:t>)</a:t>
            </a:r>
          </a:p>
          <a:p>
            <a:r>
              <a:rPr lang="it-IT" sz="2000" dirty="0" err="1" smtClean="0">
                <a:sym typeface="Wingdings"/>
              </a:rPr>
              <a:t>Never</a:t>
            </a:r>
            <a:r>
              <a:rPr lang="it-IT" sz="2000" dirty="0" smtClean="0">
                <a:sym typeface="Wingdings"/>
              </a:rPr>
              <a:t>, </a:t>
            </a:r>
            <a:r>
              <a:rPr lang="it-IT" sz="2000" dirty="0" err="1" smtClean="0">
                <a:sym typeface="Wingdings"/>
              </a:rPr>
              <a:t>never</a:t>
            </a:r>
            <a:r>
              <a:rPr lang="it-IT" sz="2000" dirty="0" smtClean="0">
                <a:sym typeface="Wingdings"/>
              </a:rPr>
              <a:t>, </a:t>
            </a:r>
            <a:r>
              <a:rPr lang="it-IT" sz="2000" dirty="0" err="1" smtClean="0">
                <a:sym typeface="Wingdings"/>
              </a:rPr>
              <a:t>never</a:t>
            </a:r>
            <a:r>
              <a:rPr lang="it-IT" sz="2000" dirty="0" smtClean="0">
                <a:sym typeface="Wingdings"/>
              </a:rPr>
              <a:t> use RMSE</a:t>
            </a:r>
          </a:p>
          <a:p>
            <a:r>
              <a:rPr lang="it-IT" sz="2000" dirty="0" smtClean="0">
                <a:sym typeface="Wingdings"/>
              </a:rPr>
              <a:t>Always </a:t>
            </a:r>
            <a:r>
              <a:rPr lang="it-IT" sz="2000" dirty="0" err="1" smtClean="0">
                <a:sym typeface="Wingdings"/>
              </a:rPr>
              <a:t>evaluate</a:t>
            </a:r>
            <a:r>
              <a:rPr lang="it-IT" sz="2000" dirty="0" smtClean="0">
                <a:sym typeface="Wingdings"/>
              </a:rPr>
              <a:t> over multiple ranking </a:t>
            </a:r>
            <a:r>
              <a:rPr lang="it-IT" sz="2000" dirty="0" err="1" smtClean="0">
                <a:sym typeface="Wingdings"/>
              </a:rPr>
              <a:t>metrics</a:t>
            </a:r>
            <a:endParaRPr lang="it-IT" sz="2000" dirty="0" smtClean="0">
              <a:sym typeface="Wingdings"/>
            </a:endParaRPr>
          </a:p>
          <a:p>
            <a:r>
              <a:rPr lang="it-IT" sz="2000" dirty="0" smtClean="0">
                <a:sym typeface="Wingdings"/>
              </a:rPr>
              <a:t>Use a ranking </a:t>
            </a:r>
            <a:r>
              <a:rPr lang="it-IT" sz="2000" dirty="0" err="1" smtClean="0">
                <a:sym typeface="Wingdings"/>
              </a:rPr>
              <a:t>loss</a:t>
            </a:r>
            <a:r>
              <a:rPr lang="it-IT" sz="2000" dirty="0" smtClean="0">
                <a:sym typeface="Wingdings"/>
              </a:rPr>
              <a:t> </a:t>
            </a:r>
            <a:r>
              <a:rPr lang="it-IT" sz="2000" dirty="0" err="1" smtClean="0">
                <a:sym typeface="Wingdings"/>
              </a:rPr>
              <a:t>function</a:t>
            </a:r>
            <a:endParaRPr lang="it-IT" sz="2000" dirty="0" smtClean="0">
              <a:sym typeface="Wingdings"/>
            </a:endParaRPr>
          </a:p>
          <a:p>
            <a:r>
              <a:rPr lang="it-IT" sz="2000" dirty="0" err="1" smtClean="0">
                <a:sym typeface="Wingdings"/>
              </a:rPr>
              <a:t>Still</a:t>
            </a:r>
            <a:r>
              <a:rPr lang="it-IT" sz="2000" dirty="0" smtClean="0">
                <a:sym typeface="Wingdings"/>
              </a:rPr>
              <a:t>, </a:t>
            </a:r>
            <a:r>
              <a:rPr lang="it-IT" sz="2000" dirty="0" err="1" smtClean="0">
                <a:sym typeface="Wingdings"/>
              </a:rPr>
              <a:t>Implicit</a:t>
            </a:r>
            <a:r>
              <a:rPr lang="it-IT" sz="2000" dirty="0" smtClean="0">
                <a:sym typeface="Wingdings"/>
              </a:rPr>
              <a:t> ALS </a:t>
            </a:r>
            <a:r>
              <a:rPr lang="it-IT" sz="2000" dirty="0" err="1" smtClean="0">
                <a:sym typeface="Wingdings"/>
              </a:rPr>
              <a:t>works</a:t>
            </a:r>
            <a:r>
              <a:rPr lang="it-IT" sz="2000" dirty="0" smtClean="0">
                <a:sym typeface="Wingdings"/>
              </a:rPr>
              <a:t> </a:t>
            </a:r>
            <a:r>
              <a:rPr lang="it-IT" sz="2000" dirty="0" err="1" smtClean="0">
                <a:sym typeface="Wingdings"/>
              </a:rPr>
              <a:t>well</a:t>
            </a:r>
            <a:r>
              <a:rPr lang="it-IT" sz="2000" dirty="0" smtClean="0">
                <a:sym typeface="Wingdings"/>
              </a:rPr>
              <a:t> (</a:t>
            </a:r>
            <a:r>
              <a:rPr lang="it-IT" sz="2000" dirty="0" err="1" smtClean="0">
                <a:sym typeface="Wingdings"/>
              </a:rPr>
              <a:t>widely</a:t>
            </a:r>
            <a:r>
              <a:rPr lang="it-IT" sz="2000" dirty="0" smtClean="0">
                <a:sym typeface="Wingdings"/>
              </a:rPr>
              <a:t> </a:t>
            </a:r>
            <a:r>
              <a:rPr lang="it-IT" sz="2000" dirty="0" err="1" smtClean="0">
                <a:sym typeface="Wingdings"/>
              </a:rPr>
              <a:t>used</a:t>
            </a:r>
            <a:r>
              <a:rPr lang="it-IT" sz="2000" dirty="0" smtClean="0">
                <a:sym typeface="Wingdings"/>
              </a:rPr>
              <a:t> in </a:t>
            </a:r>
            <a:r>
              <a:rPr lang="it-IT" sz="2000" dirty="0" err="1" smtClean="0">
                <a:sym typeface="Wingdings"/>
              </a:rPr>
              <a:t>practice</a:t>
            </a:r>
            <a:r>
              <a:rPr lang="it-IT" sz="2000" dirty="0" smtClean="0">
                <a:sym typeface="Wingdings"/>
              </a:rPr>
              <a:t>)</a:t>
            </a:r>
          </a:p>
          <a:p>
            <a:r>
              <a:rPr lang="it-IT" sz="2000" dirty="0" smtClean="0">
                <a:sym typeface="Wingdings"/>
              </a:rPr>
              <a:t>Combine/</a:t>
            </a:r>
            <a:r>
              <a:rPr lang="it-IT" sz="2000" dirty="0" err="1" smtClean="0">
                <a:sym typeface="Wingdings"/>
              </a:rPr>
              <a:t>Stack</a:t>
            </a:r>
            <a:r>
              <a:rPr lang="it-IT" sz="2000" dirty="0" smtClean="0">
                <a:sym typeface="Wingdings"/>
              </a:rPr>
              <a:t> </a:t>
            </a:r>
            <a:r>
              <a:rPr lang="it-IT" sz="2000" dirty="0" err="1" smtClean="0">
                <a:sym typeface="Wingdings"/>
              </a:rPr>
              <a:t>your</a:t>
            </a:r>
            <a:r>
              <a:rPr lang="it-IT" sz="2000" dirty="0" smtClean="0">
                <a:sym typeface="Wingdings"/>
              </a:rPr>
              <a:t> </a:t>
            </a:r>
            <a:r>
              <a:rPr lang="it-IT" sz="2000" dirty="0" err="1" smtClean="0">
                <a:sym typeface="Wingdings"/>
              </a:rPr>
              <a:t>models</a:t>
            </a:r>
            <a:r>
              <a:rPr lang="it-IT" sz="2000" dirty="0" smtClean="0">
                <a:sym typeface="Wingdings"/>
              </a:rPr>
              <a:t> (e.g. KNN + MF/SLIM)</a:t>
            </a:r>
          </a:p>
          <a:p>
            <a:r>
              <a:rPr lang="it-IT" sz="2000" dirty="0" err="1" smtClean="0">
                <a:sym typeface="Wingdings"/>
              </a:rPr>
              <a:t>Tuning</a:t>
            </a:r>
            <a:endParaRPr lang="it-IT" sz="2000" dirty="0" smtClean="0">
              <a:sym typeface="Wingdings"/>
            </a:endParaRPr>
          </a:p>
          <a:p>
            <a:pPr lvl="1"/>
            <a:r>
              <a:rPr lang="it-IT" sz="1600" dirty="0" err="1" smtClean="0">
                <a:sym typeface="Wingdings"/>
              </a:rPr>
              <a:t>Carefully</a:t>
            </a:r>
            <a:r>
              <a:rPr lang="it-IT" sz="1600" dirty="0" smtClean="0">
                <a:sym typeface="Wingdings"/>
              </a:rPr>
              <a:t> </a:t>
            </a:r>
            <a:r>
              <a:rPr lang="it-IT" sz="1600" dirty="0" err="1">
                <a:sym typeface="Wingdings"/>
              </a:rPr>
              <a:t>c</a:t>
            </a:r>
            <a:r>
              <a:rPr lang="it-IT" sz="1600" dirty="0" err="1" smtClean="0">
                <a:sym typeface="Wingdings"/>
              </a:rPr>
              <a:t>hoose</a:t>
            </a:r>
            <a:r>
              <a:rPr lang="it-IT" sz="1600" dirty="0" smtClean="0">
                <a:sym typeface="Wingdings"/>
              </a:rPr>
              <a:t> the </a:t>
            </a:r>
            <a:r>
              <a:rPr lang="it-IT" sz="1600" dirty="0" err="1" smtClean="0">
                <a:sym typeface="Wingdings"/>
              </a:rPr>
              <a:t>metric</a:t>
            </a:r>
            <a:r>
              <a:rPr lang="it-IT" sz="1600" dirty="0" smtClean="0">
                <a:sym typeface="Wingdings"/>
              </a:rPr>
              <a:t> to </a:t>
            </a:r>
            <a:r>
              <a:rPr lang="it-IT" sz="1600" dirty="0" err="1" smtClean="0">
                <a:sym typeface="Wingdings"/>
              </a:rPr>
              <a:t>optimize</a:t>
            </a:r>
            <a:endParaRPr lang="it-IT" sz="1600" dirty="0">
              <a:sym typeface="Wingdings"/>
            </a:endParaRPr>
          </a:p>
          <a:p>
            <a:pPr lvl="1"/>
            <a:r>
              <a:rPr lang="it-IT" sz="1600" dirty="0" err="1" smtClean="0">
                <a:sym typeface="Wingdings"/>
              </a:rPr>
              <a:t>Grid</a:t>
            </a:r>
            <a:r>
              <a:rPr lang="it-IT" sz="1600" dirty="0" smtClean="0">
                <a:sym typeface="Wingdings"/>
              </a:rPr>
              <a:t> </a:t>
            </a:r>
            <a:r>
              <a:rPr lang="it-IT" sz="1600" dirty="0" err="1" smtClean="0">
                <a:sym typeface="Wingdings"/>
              </a:rPr>
              <a:t>Search</a:t>
            </a:r>
            <a:r>
              <a:rPr lang="it-IT" sz="1600" dirty="0" smtClean="0">
                <a:sym typeface="Wingdings"/>
              </a:rPr>
              <a:t> </a:t>
            </a:r>
            <a:r>
              <a:rPr lang="it-IT" sz="1600" dirty="0" err="1" smtClean="0">
                <a:sym typeface="Wingdings"/>
              </a:rPr>
              <a:t>is</a:t>
            </a:r>
            <a:r>
              <a:rPr lang="it-IT" sz="1600" dirty="0" smtClean="0">
                <a:sym typeface="Wingdings"/>
              </a:rPr>
              <a:t> </a:t>
            </a:r>
            <a:r>
              <a:rPr lang="it-IT" sz="1600" dirty="0" err="1" smtClean="0">
                <a:sym typeface="Wingdings"/>
              </a:rPr>
              <a:t>expensive</a:t>
            </a:r>
            <a:r>
              <a:rPr lang="it-IT" sz="1600" dirty="0" smtClean="0">
                <a:sym typeface="Wingdings"/>
              </a:rPr>
              <a:t>, </a:t>
            </a:r>
            <a:r>
              <a:rPr lang="it-IT" sz="1600" dirty="0" err="1" smtClean="0">
                <a:sym typeface="Wingdings"/>
              </a:rPr>
              <a:t>try</a:t>
            </a:r>
            <a:r>
              <a:rPr lang="it-IT" sz="1600" dirty="0" smtClean="0">
                <a:sym typeface="Wingdings"/>
              </a:rPr>
              <a:t> Random </a:t>
            </a:r>
            <a:r>
              <a:rPr lang="it-IT" sz="1600" dirty="0" err="1" smtClean="0">
                <a:sym typeface="Wingdings"/>
              </a:rPr>
              <a:t>Search</a:t>
            </a:r>
            <a:endParaRPr lang="it-IT" sz="1600" dirty="0" smtClean="0">
              <a:sym typeface="Wingdings"/>
            </a:endParaRPr>
          </a:p>
          <a:p>
            <a:pPr lvl="1"/>
            <a:endParaRPr lang="it-IT" sz="1800" dirty="0" smtClean="0">
              <a:sym typeface="Wingdings"/>
            </a:endParaRPr>
          </a:p>
          <a:p>
            <a:pPr lvl="1"/>
            <a:endParaRPr lang="it-IT" sz="1800" dirty="0" smtClean="0">
              <a:sym typeface="Wingdings"/>
            </a:endParaRPr>
          </a:p>
          <a:p>
            <a:pPr lvl="1"/>
            <a:endParaRPr lang="en-US" sz="1800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it-IT" smtClean="0"/>
              <a:t>BPR-MF</a:t>
            </a:r>
            <a:endParaRPr lang="en-US" altLang="it-IT" dirty="0" smtClean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4D3D911-5F32-43E4-88E0-6E87F370C588}" type="slidenum">
              <a:rPr lang="en-US" altLang="it-IT" smtClean="0"/>
              <a:pPr>
                <a:defRPr/>
              </a:pPr>
              <a:t>16</a:t>
            </a:fld>
            <a:endParaRPr lang="en-US" altLang="it-IT"/>
          </a:p>
        </p:txBody>
      </p:sp>
    </p:spTree>
    <p:extLst>
      <p:ext uri="{BB962C8B-B14F-4D97-AF65-F5344CB8AC3E}">
        <p14:creationId xmlns:p14="http://schemas.microsoft.com/office/powerpoint/2010/main" val="9436497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609600" y="1272326"/>
            <a:ext cx="7772400" cy="1394674"/>
          </a:xfrm>
        </p:spPr>
        <p:txBody>
          <a:bodyPr/>
          <a:lstStyle/>
          <a:p>
            <a:pPr marL="0" indent="0" algn="ctr">
              <a:buNone/>
            </a:pPr>
            <a:r>
              <a:rPr lang="en-US" sz="4400" dirty="0" smtClean="0"/>
              <a:t>Thank you!</a:t>
            </a:r>
            <a:endParaRPr lang="en-US" sz="4400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it-IT" smtClean="0"/>
              <a:t>BPR-MF</a:t>
            </a:r>
            <a:endParaRPr lang="en-US" altLang="it-IT" dirty="0" smtClean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4D3D911-5F32-43E4-88E0-6E87F370C588}" type="slidenum">
              <a:rPr lang="en-US" altLang="it-IT" smtClean="0"/>
              <a:pPr>
                <a:defRPr/>
              </a:pPr>
              <a:t>17</a:t>
            </a:fld>
            <a:endParaRPr lang="en-US" altLang="it-IT"/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5727" y="2527300"/>
            <a:ext cx="6240145" cy="3515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4394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BPR</a:t>
            </a:r>
            <a:endParaRPr lang="en-US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BPR: Bayesian Pairwise Ranking (</a:t>
            </a:r>
            <a:r>
              <a:rPr lang="en-US" sz="2400" dirty="0" err="1" smtClean="0"/>
              <a:t>Rendle</a:t>
            </a:r>
            <a:r>
              <a:rPr lang="en-US" sz="2400" dirty="0" smtClean="0"/>
              <a:t> et al, 2009)</a:t>
            </a:r>
            <a:endParaRPr lang="en-US" sz="2000" dirty="0" smtClean="0"/>
          </a:p>
          <a:p>
            <a:pPr lvl="1"/>
            <a:r>
              <a:rPr lang="en-US" sz="2000" dirty="0" smtClean="0"/>
              <a:t>KNN and MF are trained for rating prediction but evaluation is on item prediction</a:t>
            </a:r>
          </a:p>
          <a:p>
            <a:pPr lvl="1"/>
            <a:r>
              <a:rPr lang="en-US" sz="2000" dirty="0" smtClean="0"/>
              <a:t>Goal: Optimize directly for ranking</a:t>
            </a:r>
          </a:p>
          <a:p>
            <a:r>
              <a:rPr lang="en-US" sz="2400" dirty="0" smtClean="0"/>
              <a:t>Infer ranking from implicit behavior</a:t>
            </a:r>
          </a:p>
          <a:p>
            <a:pPr lvl="1"/>
            <a:r>
              <a:rPr lang="en-US" sz="2400" dirty="0" smtClean="0"/>
              <a:t>Only positive observations are available</a:t>
            </a:r>
          </a:p>
          <a:p>
            <a:pPr lvl="1"/>
            <a:r>
              <a:rPr lang="en-US" sz="2400" dirty="0" smtClean="0"/>
              <a:t>Non-observed is a mixture of real negative feedback and missing values</a:t>
            </a:r>
          </a:p>
          <a:p>
            <a:pPr lvl="1"/>
            <a:endParaRPr lang="en-US" sz="2000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it-IT" dirty="0"/>
              <a:t>BPR-MF</a:t>
            </a:r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4D3D911-5F32-43E4-88E0-6E87F370C588}" type="slidenum">
              <a:rPr lang="en-US" altLang="it-IT" smtClean="0"/>
              <a:pPr>
                <a:defRPr/>
              </a:pPr>
              <a:t>2</a:t>
            </a:fld>
            <a:endParaRPr lang="en-US" altLang="it-IT"/>
          </a:p>
        </p:txBody>
      </p:sp>
    </p:spTree>
    <p:extLst>
      <p:ext uri="{BB962C8B-B14F-4D97-AF65-F5344CB8AC3E}">
        <p14:creationId xmlns:p14="http://schemas.microsoft.com/office/powerpoint/2010/main" val="13788902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Handling negative feedback</a:t>
            </a:r>
            <a:endParaRPr lang="en-US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Fill with zeros (standard approach)</a:t>
            </a:r>
            <a:endParaRPr lang="en-US" sz="2400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it-IT" dirty="0"/>
              <a:t>BPR-MF</a:t>
            </a:r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4D3D911-5F32-43E4-88E0-6E87F370C588}" type="slidenum">
              <a:rPr lang="en-US" altLang="it-IT" smtClean="0"/>
              <a:pPr>
                <a:defRPr/>
              </a:pPr>
              <a:t>3</a:t>
            </a:fld>
            <a:endParaRPr lang="en-US" altLang="it-IT"/>
          </a:p>
        </p:txBody>
      </p:sp>
      <p:pic>
        <p:nvPicPr>
          <p:cNvPr id="7" name="Immagin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5752" y="2235200"/>
            <a:ext cx="5730495" cy="306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6286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Handling negative feedback</a:t>
            </a:r>
            <a:endParaRPr lang="en-US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Pairwise preferences</a:t>
            </a:r>
            <a:endParaRPr lang="en-US" sz="2400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it-IT" dirty="0"/>
              <a:t>BPR-MF</a:t>
            </a:r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4D3D911-5F32-43E4-88E0-6E87F370C588}" type="slidenum">
              <a:rPr lang="en-US" altLang="it-IT" smtClean="0"/>
              <a:pPr>
                <a:defRPr/>
              </a:pPr>
              <a:t>4</a:t>
            </a:fld>
            <a:endParaRPr lang="en-US" altLang="it-IT"/>
          </a:p>
        </p:txBody>
      </p:sp>
      <p:pic>
        <p:nvPicPr>
          <p:cNvPr id="10" name="Immagin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700" y="2152650"/>
            <a:ext cx="2235200" cy="2933700"/>
          </a:xfrm>
          <a:prstGeom prst="rect">
            <a:avLst/>
          </a:prstGeom>
        </p:spPr>
      </p:pic>
      <p:pic>
        <p:nvPicPr>
          <p:cNvPr id="11" name="Immagin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4600" y="3225800"/>
            <a:ext cx="1016000" cy="393700"/>
          </a:xfrm>
          <a:prstGeom prst="rect">
            <a:avLst/>
          </a:prstGeom>
        </p:spPr>
      </p:pic>
      <p:pic>
        <p:nvPicPr>
          <p:cNvPr id="13" name="Immagin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2350" y="2063750"/>
            <a:ext cx="2311400" cy="290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6409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BPR-OPT</a:t>
            </a:r>
            <a:endParaRPr lang="en-US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685799" y="1143000"/>
            <a:ext cx="7489825" cy="4953000"/>
          </a:xfrm>
        </p:spPr>
        <p:txBody>
          <a:bodyPr/>
          <a:lstStyle/>
          <a:p>
            <a:r>
              <a:rPr lang="en-US" sz="2400" dirty="0" smtClean="0"/>
              <a:t>Loss function</a:t>
            </a:r>
          </a:p>
          <a:p>
            <a:pPr lvl="1"/>
            <a:endParaRPr lang="en-US" sz="2000" dirty="0" smtClean="0"/>
          </a:p>
          <a:p>
            <a:pPr lvl="1"/>
            <a:endParaRPr lang="en-US" sz="2000" dirty="0"/>
          </a:p>
          <a:p>
            <a:pPr lvl="1"/>
            <a:endParaRPr lang="en-US" sz="2000" dirty="0" smtClean="0"/>
          </a:p>
          <a:p>
            <a:pPr lvl="1"/>
            <a:endParaRPr lang="en-US" sz="2000" dirty="0"/>
          </a:p>
          <a:p>
            <a:pPr lvl="1"/>
            <a:r>
              <a:rPr lang="en-US" sz="2000" dirty="0" smtClean="0"/>
              <a:t>Maximize the log-likelihood of the training data given the parameters (Maximum A Posteriori, see paper) </a:t>
            </a:r>
          </a:p>
          <a:p>
            <a:pPr lvl="1"/>
            <a:r>
              <a:rPr lang="en-US" sz="2000" dirty="0" smtClean="0"/>
              <a:t>Or equivalently minimize the Negative LL</a:t>
            </a:r>
          </a:p>
          <a:p>
            <a:pPr lvl="1"/>
            <a:r>
              <a:rPr lang="en-US" sz="2000" dirty="0" smtClean="0"/>
              <a:t>Equivalent to optimizing for ROC-AUC (see paper)</a:t>
            </a:r>
            <a:endParaRPr lang="en-US" sz="2400" dirty="0" smtClean="0"/>
          </a:p>
          <a:p>
            <a:pPr marL="0" indent="0">
              <a:buNone/>
            </a:pPr>
            <a:r>
              <a:rPr lang="en-US" sz="2400" dirty="0" smtClean="0"/>
              <a:t>Where:</a:t>
            </a:r>
          </a:p>
          <a:p>
            <a:r>
              <a:rPr lang="en-US" sz="2400" dirty="0" smtClean="0"/>
              <a:t>                                     probability that user </a:t>
            </a:r>
            <a:r>
              <a:rPr lang="en-US" sz="2400" i="1" dirty="0" err="1" smtClean="0"/>
              <a:t>i</a:t>
            </a:r>
            <a:r>
              <a:rPr lang="en-US" sz="2400" dirty="0" smtClean="0"/>
              <a:t> prefers item </a:t>
            </a:r>
            <a:r>
              <a:rPr lang="en-US" sz="2400" i="1" dirty="0" smtClean="0"/>
              <a:t>j</a:t>
            </a:r>
            <a:r>
              <a:rPr lang="en-US" sz="2400" dirty="0" smtClean="0"/>
              <a:t> over item </a:t>
            </a:r>
            <a:r>
              <a:rPr lang="en-US" sz="2400" i="1" dirty="0" smtClean="0"/>
              <a:t>k</a:t>
            </a:r>
          </a:p>
          <a:p>
            <a:endParaRPr lang="en-US" sz="2400" i="1" dirty="0"/>
          </a:p>
          <a:p>
            <a:endParaRPr lang="en-US" sz="2400" i="1" dirty="0" smtClean="0"/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it-IT" dirty="0"/>
              <a:t>BPR-MF</a:t>
            </a:r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4D3D911-5F32-43E4-88E0-6E87F370C588}" type="slidenum">
              <a:rPr lang="en-US" altLang="it-IT" smtClean="0"/>
              <a:pPr>
                <a:defRPr/>
              </a:pPr>
              <a:t>5</a:t>
            </a:fld>
            <a:endParaRPr lang="en-US" altLang="it-IT"/>
          </a:p>
        </p:txBody>
      </p:sp>
      <p:pic>
        <p:nvPicPr>
          <p:cNvPr id="9" name="Immagin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899" y="5334075"/>
            <a:ext cx="3467100" cy="347625"/>
          </a:xfrm>
          <a:prstGeom prst="rect">
            <a:avLst/>
          </a:prstGeom>
        </p:spPr>
      </p:pic>
      <p:pic>
        <p:nvPicPr>
          <p:cNvPr id="12" name="Immagin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187" y="1769513"/>
            <a:ext cx="8175624" cy="1014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919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Logistic sigmoid function</a:t>
            </a:r>
            <a:endParaRPr lang="en-US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Continuous approximation of the indicator (step) function</a:t>
            </a:r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r>
              <a:rPr lang="en-US" sz="2400" dirty="0" smtClean="0"/>
              <a:t>Interesting facts</a:t>
            </a:r>
          </a:p>
          <a:p>
            <a:pPr lvl="1"/>
            <a:r>
              <a:rPr lang="en-US" sz="2000" dirty="0" smtClean="0"/>
              <a:t> </a:t>
            </a:r>
          </a:p>
          <a:p>
            <a:pPr lvl="1"/>
            <a:endParaRPr lang="en-US" sz="2000" dirty="0" smtClean="0"/>
          </a:p>
          <a:p>
            <a:pPr lvl="1"/>
            <a:r>
              <a:rPr lang="en-US" sz="2000" dirty="0" smtClean="0"/>
              <a:t>Not the only possible approximation of the step function (</a:t>
            </a:r>
            <a:r>
              <a:rPr lang="en-US" sz="2000" dirty="0" err="1" smtClean="0"/>
              <a:t>tanh</a:t>
            </a:r>
            <a:r>
              <a:rPr lang="en-US" sz="2000" dirty="0" smtClean="0"/>
              <a:t>, erf, </a:t>
            </a:r>
            <a:r>
              <a:rPr lang="mr-IN" sz="2000" dirty="0" smtClean="0"/>
              <a:t>…</a:t>
            </a:r>
            <a:r>
              <a:rPr lang="it-IT" sz="2000" dirty="0" smtClean="0"/>
              <a:t>)</a:t>
            </a:r>
          </a:p>
          <a:p>
            <a:pPr lvl="1"/>
            <a:r>
              <a:rPr lang="it-IT" sz="2000" dirty="0" err="1" smtClean="0"/>
              <a:t>Used</a:t>
            </a:r>
            <a:r>
              <a:rPr lang="it-IT" sz="2000" dirty="0" smtClean="0"/>
              <a:t> </a:t>
            </a:r>
            <a:r>
              <a:rPr lang="it-IT" sz="2000" dirty="0" err="1" smtClean="0"/>
              <a:t>as</a:t>
            </a:r>
            <a:r>
              <a:rPr lang="it-IT" sz="2000" dirty="0" smtClean="0"/>
              <a:t> </a:t>
            </a:r>
            <a:r>
              <a:rPr lang="it-IT" sz="2000" dirty="0" err="1" smtClean="0"/>
              <a:t>activation</a:t>
            </a:r>
            <a:r>
              <a:rPr lang="it-IT" sz="2000" dirty="0" smtClean="0"/>
              <a:t> </a:t>
            </a:r>
            <a:r>
              <a:rPr lang="it-IT" sz="2000" dirty="0" err="1" smtClean="0"/>
              <a:t>function</a:t>
            </a:r>
            <a:r>
              <a:rPr lang="it-IT" sz="2000" dirty="0" smtClean="0"/>
              <a:t> in </a:t>
            </a:r>
            <a:r>
              <a:rPr lang="it-IT" sz="2000" dirty="0" err="1" smtClean="0"/>
              <a:t>Neural</a:t>
            </a:r>
            <a:r>
              <a:rPr lang="it-IT" sz="2000" dirty="0" smtClean="0"/>
              <a:t> Networks</a:t>
            </a:r>
            <a:endParaRPr lang="en-US" sz="2000" dirty="0" smtClean="0"/>
          </a:p>
          <a:p>
            <a:pPr lvl="1"/>
            <a:endParaRPr lang="en-US" sz="2000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it-IT" smtClean="0"/>
              <a:t>BPR-MF</a:t>
            </a:r>
            <a:endParaRPr lang="en-US" altLang="it-IT" dirty="0" smtClean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4D3D911-5F32-43E4-88E0-6E87F370C588}" type="slidenum">
              <a:rPr lang="en-US" altLang="it-IT" smtClean="0"/>
              <a:pPr>
                <a:defRPr/>
              </a:pPr>
              <a:t>6</a:t>
            </a:fld>
            <a:endParaRPr lang="en-US" altLang="it-IT"/>
          </a:p>
        </p:txBody>
      </p:sp>
      <p:pic>
        <p:nvPicPr>
          <p:cNvPr id="7" name="Immagin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8246" y="1920752"/>
            <a:ext cx="2903254" cy="1935019"/>
          </a:xfrm>
          <a:prstGeom prst="rect">
            <a:avLst/>
          </a:prstGeom>
        </p:spPr>
      </p:pic>
      <p:pic>
        <p:nvPicPr>
          <p:cNvPr id="8" name="Immagin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1500" y="4174778"/>
            <a:ext cx="3307046" cy="370617"/>
          </a:xfrm>
          <a:prstGeom prst="rect">
            <a:avLst/>
          </a:prstGeom>
        </p:spPr>
      </p:pic>
      <p:pic>
        <p:nvPicPr>
          <p:cNvPr id="10" name="Immagin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3700" y="2279650"/>
            <a:ext cx="3136900" cy="97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497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LEARN-BPR</a:t>
            </a:r>
            <a:endParaRPr lang="en-US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Repeat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draw (</a:t>
            </a:r>
            <a:r>
              <a:rPr lang="en-US" dirty="0" err="1" smtClean="0"/>
              <a:t>i,j,k</a:t>
            </a:r>
            <a:r>
              <a:rPr lang="en-US" dirty="0" smtClean="0"/>
              <a:t>) from Ds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r>
              <a:rPr lang="en-US" b="1" dirty="0" smtClean="0"/>
              <a:t>Until</a:t>
            </a:r>
            <a:r>
              <a:rPr lang="en-US" dirty="0" smtClean="0"/>
              <a:t> convergence</a:t>
            </a:r>
            <a:endParaRPr lang="en-US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it-IT" smtClean="0"/>
              <a:t>BPR-MF</a:t>
            </a:r>
            <a:endParaRPr lang="en-US" altLang="it-IT" dirty="0" smtClean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4D3D911-5F32-43E4-88E0-6E87F370C588}" type="slidenum">
              <a:rPr lang="en-US" altLang="it-IT" smtClean="0"/>
              <a:pPr>
                <a:defRPr/>
              </a:pPr>
              <a:t>7</a:t>
            </a:fld>
            <a:endParaRPr lang="en-US" altLang="it-IT"/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7200" y="2457450"/>
            <a:ext cx="3073400" cy="977900"/>
          </a:xfrm>
          <a:prstGeom prst="rect">
            <a:avLst/>
          </a:prstGeom>
        </p:spPr>
      </p:pic>
      <p:sp>
        <p:nvSpPr>
          <p:cNvPr id="7" name="CasellaDiTesto 6"/>
          <p:cNvSpPr txBox="1"/>
          <p:nvPr/>
        </p:nvSpPr>
        <p:spPr>
          <a:xfrm>
            <a:off x="5842000" y="2530901"/>
            <a:ext cx="307007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Stochastic Gradient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Ascent updates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03858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Item sampling</a:t>
            </a:r>
            <a:endParaRPr lang="en-US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“Bootstrap” training from Ds</a:t>
            </a:r>
          </a:p>
          <a:p>
            <a:pPr lvl="1"/>
            <a:r>
              <a:rPr lang="en-US" sz="2000" dirty="0" smtClean="0"/>
              <a:t>Uniform user </a:t>
            </a:r>
            <a:r>
              <a:rPr lang="mr-IN" sz="2000" dirty="0" smtClean="0"/>
              <a:t>–</a:t>
            </a:r>
            <a:r>
              <a:rPr lang="en-US" sz="2000" dirty="0" smtClean="0"/>
              <a:t> uniform item</a:t>
            </a:r>
          </a:p>
          <a:p>
            <a:pPr lvl="2"/>
            <a:r>
              <a:rPr lang="en-US" sz="1800" dirty="0" smtClean="0"/>
              <a:t>Sample a user </a:t>
            </a:r>
            <a:r>
              <a:rPr lang="en-US" sz="1800" dirty="0" err="1" smtClean="0"/>
              <a:t>i</a:t>
            </a:r>
            <a:r>
              <a:rPr lang="en-US" sz="1800" dirty="0" smtClean="0"/>
              <a:t> uniformly at random</a:t>
            </a:r>
          </a:p>
          <a:p>
            <a:pPr lvl="2"/>
            <a:r>
              <a:rPr lang="en-US" sz="1800" dirty="0" smtClean="0"/>
              <a:t>Sample a positive item pair (</a:t>
            </a:r>
            <a:r>
              <a:rPr lang="en-US" sz="1800" dirty="0" err="1" smtClean="0"/>
              <a:t>i,j</a:t>
            </a:r>
            <a:r>
              <a:rPr lang="en-US" sz="1800" dirty="0" smtClean="0"/>
              <a:t>) uniformly at random</a:t>
            </a:r>
          </a:p>
          <a:p>
            <a:pPr lvl="2"/>
            <a:r>
              <a:rPr lang="en-US" sz="1800" dirty="0" smtClean="0"/>
              <a:t>Sample a negative item pair (</a:t>
            </a:r>
            <a:r>
              <a:rPr lang="en-US" sz="1800" dirty="0" err="1" smtClean="0"/>
              <a:t>i,k</a:t>
            </a:r>
            <a:r>
              <a:rPr lang="en-US" sz="1800" dirty="0" smtClean="0"/>
              <a:t>) uniformly at random</a:t>
            </a:r>
          </a:p>
          <a:p>
            <a:pPr lvl="2"/>
            <a:r>
              <a:rPr lang="en-US" sz="1800" dirty="0" smtClean="0"/>
              <a:t>With or without replacement</a:t>
            </a:r>
          </a:p>
          <a:p>
            <a:pPr lvl="1"/>
            <a:r>
              <a:rPr lang="en-US" sz="2000" dirty="0" smtClean="0"/>
              <a:t>Variants:</a:t>
            </a:r>
          </a:p>
          <a:p>
            <a:pPr lvl="2"/>
            <a:r>
              <a:rPr lang="en-US" sz="1800" dirty="0" smtClean="0"/>
              <a:t>Sample positive items by popularity</a:t>
            </a:r>
          </a:p>
          <a:p>
            <a:pPr lvl="2"/>
            <a:r>
              <a:rPr lang="en-US" sz="1800" dirty="0" smtClean="0"/>
              <a:t>Advanced sampling methods</a:t>
            </a:r>
          </a:p>
          <a:p>
            <a:pPr lvl="3"/>
            <a:r>
              <a:rPr lang="en-US" sz="1400" dirty="0"/>
              <a:t>Improving Pairwise Learning for Item Recommendation from Implicit </a:t>
            </a:r>
            <a:r>
              <a:rPr lang="en-US" sz="1400" dirty="0" smtClean="0"/>
              <a:t>Feedback, </a:t>
            </a:r>
            <a:r>
              <a:rPr lang="en-US" sz="1400" dirty="0" err="1" smtClean="0"/>
              <a:t>Rendle</a:t>
            </a:r>
            <a:r>
              <a:rPr lang="en-US" sz="1400" dirty="0" smtClean="0"/>
              <a:t> et al, 2014</a:t>
            </a:r>
          </a:p>
          <a:p>
            <a:pPr lvl="3"/>
            <a:r>
              <a:rPr lang="en-US" sz="1400" dirty="0"/>
              <a:t>Bayesian Personalized Ranking with Multi-Channel User </a:t>
            </a:r>
            <a:r>
              <a:rPr lang="en-US" sz="1400" dirty="0" smtClean="0"/>
              <a:t>Feedback, </a:t>
            </a:r>
            <a:r>
              <a:rPr lang="en-US" sz="1400" dirty="0" err="1" smtClean="0"/>
              <a:t>Loni</a:t>
            </a:r>
            <a:r>
              <a:rPr lang="en-US" sz="1400" dirty="0" smtClean="0"/>
              <a:t> et al, 2016</a:t>
            </a:r>
            <a:r>
              <a:rPr lang="en-US" sz="1600" dirty="0"/>
              <a:t/>
            </a:r>
            <a:br>
              <a:rPr lang="en-US" sz="1600" dirty="0"/>
            </a:br>
            <a:endParaRPr lang="en-US" sz="1400" dirty="0" smtClean="0"/>
          </a:p>
          <a:p>
            <a:pPr lvl="2"/>
            <a:endParaRPr lang="en-US" sz="1800" dirty="0" smtClean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it-IT" smtClean="0"/>
              <a:t>BPR-MF</a:t>
            </a:r>
            <a:endParaRPr lang="en-US" altLang="it-IT" dirty="0" smtClean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4D3D911-5F32-43E4-88E0-6E87F370C588}" type="slidenum">
              <a:rPr lang="en-US" altLang="it-IT" smtClean="0"/>
              <a:pPr>
                <a:defRPr/>
              </a:pPr>
              <a:t>8</a:t>
            </a:fld>
            <a:endParaRPr lang="en-US" altLang="it-IT"/>
          </a:p>
        </p:txBody>
      </p:sp>
    </p:spTree>
    <p:extLst>
      <p:ext uri="{BB962C8B-B14F-4D97-AF65-F5344CB8AC3E}">
        <p14:creationId xmlns:p14="http://schemas.microsoft.com/office/powerpoint/2010/main" val="11806264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Item sampling</a:t>
            </a:r>
            <a:endParaRPr lang="en-US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“Bootstrap” training from Ds</a:t>
            </a:r>
          </a:p>
          <a:p>
            <a:pPr lvl="1"/>
            <a:r>
              <a:rPr lang="en-US" sz="2000" dirty="0" smtClean="0"/>
              <a:t>Uniform user </a:t>
            </a:r>
            <a:r>
              <a:rPr lang="mr-IN" sz="2000" dirty="0" smtClean="0"/>
              <a:t>–</a:t>
            </a:r>
            <a:r>
              <a:rPr lang="en-US" sz="2000" dirty="0" smtClean="0"/>
              <a:t> uniform item</a:t>
            </a:r>
          </a:p>
          <a:p>
            <a:pPr lvl="2"/>
            <a:r>
              <a:rPr lang="en-US" sz="1800" dirty="0" smtClean="0"/>
              <a:t>Sample a user </a:t>
            </a:r>
            <a:r>
              <a:rPr lang="en-US" sz="1800" dirty="0" err="1" smtClean="0"/>
              <a:t>i</a:t>
            </a:r>
            <a:r>
              <a:rPr lang="en-US" sz="1800" dirty="0" smtClean="0"/>
              <a:t> uniformly at random</a:t>
            </a:r>
          </a:p>
          <a:p>
            <a:pPr lvl="2"/>
            <a:r>
              <a:rPr lang="en-US" sz="1800" dirty="0" smtClean="0"/>
              <a:t>Sample a positive item pair (</a:t>
            </a:r>
            <a:r>
              <a:rPr lang="en-US" sz="1800" dirty="0" err="1" smtClean="0"/>
              <a:t>i,j</a:t>
            </a:r>
            <a:r>
              <a:rPr lang="en-US" sz="1800" dirty="0" smtClean="0"/>
              <a:t>) uniformly at random</a:t>
            </a:r>
          </a:p>
          <a:p>
            <a:pPr lvl="2"/>
            <a:r>
              <a:rPr lang="en-US" sz="1800" dirty="0" smtClean="0"/>
              <a:t>Sample a negative item pair (</a:t>
            </a:r>
            <a:r>
              <a:rPr lang="en-US" sz="1800" dirty="0" err="1" smtClean="0"/>
              <a:t>i,k</a:t>
            </a:r>
            <a:r>
              <a:rPr lang="en-US" sz="1800" dirty="0" smtClean="0"/>
              <a:t>) uniformly at random</a:t>
            </a:r>
          </a:p>
          <a:p>
            <a:pPr lvl="2"/>
            <a:r>
              <a:rPr lang="en-US" sz="1800" dirty="0" smtClean="0"/>
              <a:t>With or without replacement</a:t>
            </a:r>
          </a:p>
          <a:p>
            <a:pPr lvl="1"/>
            <a:r>
              <a:rPr lang="en-US" sz="2000" dirty="0" smtClean="0">
                <a:solidFill>
                  <a:schemeClr val="bg1">
                    <a:lumMod val="85000"/>
                  </a:schemeClr>
                </a:solidFill>
              </a:rPr>
              <a:t>Variants:</a:t>
            </a:r>
          </a:p>
          <a:p>
            <a:pPr lvl="2"/>
            <a:r>
              <a:rPr lang="en-US" sz="1800" dirty="0" smtClean="0">
                <a:solidFill>
                  <a:schemeClr val="bg1">
                    <a:lumMod val="85000"/>
                  </a:schemeClr>
                </a:solidFill>
              </a:rPr>
              <a:t>Sample positive items by popularity</a:t>
            </a:r>
          </a:p>
          <a:p>
            <a:pPr lvl="2"/>
            <a:r>
              <a:rPr lang="en-US" sz="1800" dirty="0" smtClean="0">
                <a:solidFill>
                  <a:schemeClr val="bg1">
                    <a:lumMod val="85000"/>
                  </a:schemeClr>
                </a:solidFill>
              </a:rPr>
              <a:t>Advanced sampling methods</a:t>
            </a:r>
          </a:p>
          <a:p>
            <a:pPr lvl="3"/>
            <a:r>
              <a:rPr lang="en-US" sz="1400" dirty="0">
                <a:solidFill>
                  <a:schemeClr val="bg1">
                    <a:lumMod val="85000"/>
                  </a:schemeClr>
                </a:solidFill>
              </a:rPr>
              <a:t>Improving Pairwise Learning for Item Recommendation from Implicit </a:t>
            </a:r>
            <a:r>
              <a:rPr lang="en-US" sz="1400" dirty="0" smtClean="0">
                <a:solidFill>
                  <a:schemeClr val="bg1">
                    <a:lumMod val="85000"/>
                  </a:schemeClr>
                </a:solidFill>
              </a:rPr>
              <a:t>Feedback, </a:t>
            </a:r>
            <a:r>
              <a:rPr lang="en-US" sz="1400" dirty="0" err="1" smtClean="0">
                <a:solidFill>
                  <a:schemeClr val="bg1">
                    <a:lumMod val="85000"/>
                  </a:schemeClr>
                </a:solidFill>
              </a:rPr>
              <a:t>Rendle</a:t>
            </a:r>
            <a:r>
              <a:rPr lang="en-US" sz="1400" dirty="0" smtClean="0">
                <a:solidFill>
                  <a:schemeClr val="bg1">
                    <a:lumMod val="85000"/>
                  </a:schemeClr>
                </a:solidFill>
              </a:rPr>
              <a:t> et al, 2014</a:t>
            </a:r>
          </a:p>
          <a:p>
            <a:pPr lvl="3"/>
            <a:r>
              <a:rPr lang="en-US" sz="1400" dirty="0">
                <a:solidFill>
                  <a:schemeClr val="bg1">
                    <a:lumMod val="85000"/>
                  </a:schemeClr>
                </a:solidFill>
              </a:rPr>
              <a:t>Bayesian Personalized Ranking with Multi-Channel User </a:t>
            </a:r>
            <a:r>
              <a:rPr lang="en-US" sz="1400" dirty="0" smtClean="0">
                <a:solidFill>
                  <a:schemeClr val="bg1">
                    <a:lumMod val="85000"/>
                  </a:schemeClr>
                </a:solidFill>
              </a:rPr>
              <a:t>Feedback, </a:t>
            </a:r>
            <a:r>
              <a:rPr lang="en-US" sz="1400" dirty="0" err="1" smtClean="0">
                <a:solidFill>
                  <a:schemeClr val="bg1">
                    <a:lumMod val="85000"/>
                  </a:schemeClr>
                </a:solidFill>
              </a:rPr>
              <a:t>Loni</a:t>
            </a:r>
            <a:r>
              <a:rPr lang="en-US" sz="1400" dirty="0" smtClean="0">
                <a:solidFill>
                  <a:schemeClr val="bg1">
                    <a:lumMod val="85000"/>
                  </a:schemeClr>
                </a:solidFill>
              </a:rPr>
              <a:t> et al, 2016</a:t>
            </a:r>
            <a:r>
              <a:rPr lang="en-US" sz="1600" dirty="0"/>
              <a:t/>
            </a:r>
            <a:br>
              <a:rPr lang="en-US" sz="1600" dirty="0"/>
            </a:br>
            <a:endParaRPr lang="en-US" sz="1400" dirty="0" smtClean="0"/>
          </a:p>
          <a:p>
            <a:pPr lvl="2"/>
            <a:endParaRPr lang="en-US" sz="1800" dirty="0" smtClean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it-IT" smtClean="0"/>
              <a:t>BPR-MF</a:t>
            </a:r>
            <a:endParaRPr lang="en-US" altLang="it-IT" dirty="0" smtClean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4D3D911-5F32-43E4-88E0-6E87F370C588}" type="slidenum">
              <a:rPr lang="en-US" altLang="it-IT" smtClean="0"/>
              <a:pPr>
                <a:defRPr/>
              </a:pPr>
              <a:t>9</a:t>
            </a:fld>
            <a:endParaRPr lang="en-US" altLang="it-IT"/>
          </a:p>
        </p:txBody>
      </p:sp>
      <p:sp>
        <p:nvSpPr>
          <p:cNvPr id="6" name="Freccia destra 5"/>
          <p:cNvSpPr/>
          <p:nvPr/>
        </p:nvSpPr>
        <p:spPr>
          <a:xfrm rot="10800000">
            <a:off x="6940550" y="1752600"/>
            <a:ext cx="596900" cy="508000"/>
          </a:xfrm>
          <a:prstGeom prst="rightArrow">
            <a:avLst/>
          </a:prstGeom>
          <a:solidFill>
            <a:srgbClr val="FF0000"/>
          </a:solidFill>
          <a:ln>
            <a:solidFill>
              <a:srgbClr val="FF33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0599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DVAASHAPES" val="1"/>
  <p:tag name="ADVAATEXT" val="1"/>
  <p:tag name="ADVSHADOWS" val="1"/>
  <p:tag name="ADVBEVELING" val="1"/>
  <p:tag name="ADVPANSCAN" val="0"/>
  <p:tag name="ADVDIMBULLETS" val="0"/>
  <p:tag name="ADVGAMMA" val="0.000000"/>
  <p:tag name="ADVFASTTRANSITIONS" val="1"/>
  <p:tag name="ADVSCREENHEIGHT" val="600"/>
  <p:tag name="ADVSCREENWIDTH" val="800"/>
  <p:tag name="ADVGLOBALTRANSITION" val="-1"/>
  <p:tag name="ADVSHOWMETER" val="0"/>
  <p:tag name="ADVSETTINGS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WHN3C4DGOVz7JTy5XAT1n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I3NmRqXPJr60nHtqstDn9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2euwCGm1KdbqZKggccIYc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71JwQBx8pn0mJ0yRkOhtIG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NWX8WJSWDaSxMIJHiVvuX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hOxE78Mh5xZsjsddmeqYh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NWX8WJSWDaSxMIJHiVvuX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hOxE78Mh5xZsjsddmeqYh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NWX8WJSWDaSxMIJHiVvuX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hOxE78Mh5xZsjsddmeqYh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AGFmitXU3BCh1shRUupNP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NWX8WJSWDaSxMIJHiVvuX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hOxE78Mh5xZsjsddmeqYh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NWX8WJSWDaSxMIJHiVvuX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hOxE78Mh5xZsjsddmeqYh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NWX8WJSWDaSxMIJHiVvuX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hOxE78Mh5xZsjsddmeqYh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NWX8WJSWDaSxMIJHiVvuX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hOxE78Mh5xZsjsddmeqYh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NWX8WJSWDaSxMIJHiVvuX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hOxE78Mh5xZsjsddmeqYh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xiHue1DBgIlU36vBw6SUC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NWX8WJSWDaSxMIJHiVvuX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hOxE78Mh5xZsjsddmeqYh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NWX8WJSWDaSxMIJHiVvuX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hOxE78Mh5xZsjsddmeqYh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3M96NbnOwqRwNOTq5PoDYl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vKRd28LyF4Yd1Yc6OU13Y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5m202FSyMAjBIhuSfSLSDw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sHP8SEesMT678nENeVgrl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V6oamjXiVVQkQ0F69YmNV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NWX8WJSWDaSxMIJHiVvuX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hOxE78Mh5xZsjsddmeqYh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FsidXmrFriqvCF9BiBJal5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ykohu5yh3YUCmeqaLkCDe"/>
</p:tagLst>
</file>

<file path=ppt/theme/theme1.xml><?xml version="1.0" encoding="utf-8"?>
<a:theme xmlns:a="http://schemas.openxmlformats.org/drawingml/2006/main" name="PoliLightBlue3">
  <a:themeElements>
    <a:clrScheme name="PoliLightBlue3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PoliLightBlue3">
      <a:majorFont>
        <a:latin typeface="Lucida Grande"/>
        <a:ea typeface="ＭＳ Ｐゴシック"/>
        <a:cs typeface="ＭＳ Ｐゴシック"/>
      </a:majorFont>
      <a:minorFont>
        <a:latin typeface="Lucida Grande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PoliLightBlue3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liLightBlue3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liLightBlue3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liLightBlue3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liLightBlue3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liLightBlue3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oliLightBlue3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oliLightBlue3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oliLightBlue3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oliLightBlue3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oliLightBlue3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oliLightBlue3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11239</TotalTime>
  <Words>714</Words>
  <Application>Microsoft Macintosh PowerPoint</Application>
  <PresentationFormat>Presentazione su schermo (4:3)</PresentationFormat>
  <Paragraphs>320</Paragraphs>
  <Slides>17</Slides>
  <Notes>1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9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17</vt:i4>
      </vt:variant>
    </vt:vector>
  </HeadingPairs>
  <TitlesOfParts>
    <vt:vector size="27" baseType="lpstr">
      <vt:lpstr>Calibri</vt:lpstr>
      <vt:lpstr>Cambria Math</vt:lpstr>
      <vt:lpstr>Lucida Grande</vt:lpstr>
      <vt:lpstr>ＭＳ Ｐゴシック</vt:lpstr>
      <vt:lpstr>Times</vt:lpstr>
      <vt:lpstr>Times New Roman</vt:lpstr>
      <vt:lpstr>Trebuchet MS</vt:lpstr>
      <vt:lpstr>Wingdings</vt:lpstr>
      <vt:lpstr>ヒラギノ角ゴ Pro W3</vt:lpstr>
      <vt:lpstr>PoliLightBlue3</vt:lpstr>
      <vt:lpstr>Presentazione di PowerPoint</vt:lpstr>
      <vt:lpstr>BPR</vt:lpstr>
      <vt:lpstr>Handling negative feedback</vt:lpstr>
      <vt:lpstr>Handling negative feedback</vt:lpstr>
      <vt:lpstr>BPR-OPT</vt:lpstr>
      <vt:lpstr>Logistic sigmoid function</vt:lpstr>
      <vt:lpstr>LEARN-BPR</vt:lpstr>
      <vt:lpstr>Item sampling</vt:lpstr>
      <vt:lpstr>Item sampling</vt:lpstr>
      <vt:lpstr>BPR and MF</vt:lpstr>
      <vt:lpstr>SGA Updates</vt:lpstr>
      <vt:lpstr>Comparing what we have seen in this practices</vt:lpstr>
      <vt:lpstr>Presentazione di PowerPoint</vt:lpstr>
      <vt:lpstr>Presentazione di PowerPoint</vt:lpstr>
      <vt:lpstr>Presentazione di PowerPoint</vt:lpstr>
      <vt:lpstr>Take-home messages</vt:lpstr>
      <vt:lpstr>Presentazione di PowerPoint</vt:lpstr>
    </vt:vector>
  </TitlesOfParts>
  <Company>Politecnico di Milano</Company>
  <LinksUpToDate>false</LinksUpToDate>
  <SharedDoc>false</SharedDoc>
  <HyperlinksChanged>false</HyperlinksChanged>
  <AppVersion>15.0029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Dispositivi Logici Programmabili</dc:title>
  <dc:creator>Marco D. Santambrogio</dc:creator>
  <cp:lastModifiedBy>Utente di Microsoft Office</cp:lastModifiedBy>
  <cp:revision>328</cp:revision>
  <cp:lastPrinted>2015-10-15T10:44:10Z</cp:lastPrinted>
  <dcterms:created xsi:type="dcterms:W3CDTF">2010-03-10T22:19:22Z</dcterms:created>
  <dcterms:modified xsi:type="dcterms:W3CDTF">2016-12-19T08:55:42Z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Google.Documents.Tracking">
    <vt:lpwstr>true</vt:lpwstr>
  </property>
  <property fmtid="{D5CDD505-2E9C-101B-9397-08002B2CF9AE}" pid="3" name="Google.Documents.DocumentId">
    <vt:lpwstr>18aJ18rJbbBkyQzK-JkOT7NWlDMfLGIfvHwmqknZ8_20</vt:lpwstr>
  </property>
  <property fmtid="{D5CDD505-2E9C-101B-9397-08002B2CF9AE}" pid="4" name="Google.Documents.RevisionId">
    <vt:lpwstr>12951292456047101535</vt:lpwstr>
  </property>
  <property fmtid="{D5CDD505-2E9C-101B-9397-08002B2CF9AE}" pid="5" name="Google.Documents.PluginVersion">
    <vt:lpwstr>2.0.2026.3768</vt:lpwstr>
  </property>
  <property fmtid="{D5CDD505-2E9C-101B-9397-08002B2CF9AE}" pid="6" name="Google.Documents.MergeIncapabilityFlags">
    <vt:i4>0</vt:i4>
  </property>
</Properties>
</file>